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5"/>
  </p:sldMasterIdLst>
  <p:notesMasterIdLst>
    <p:notesMasterId r:id="rId25"/>
  </p:notesMasterIdLst>
  <p:sldIdLst>
    <p:sldId id="256" r:id="rId6"/>
    <p:sldId id="261" r:id="rId7"/>
    <p:sldId id="263" r:id="rId8"/>
    <p:sldId id="264" r:id="rId9"/>
    <p:sldId id="262" r:id="rId10"/>
    <p:sldId id="275" r:id="rId11"/>
    <p:sldId id="265" r:id="rId12"/>
    <p:sldId id="257" r:id="rId13"/>
    <p:sldId id="259" r:id="rId14"/>
    <p:sldId id="260" r:id="rId15"/>
    <p:sldId id="268" r:id="rId16"/>
    <p:sldId id="271" r:id="rId17"/>
    <p:sldId id="269" r:id="rId18"/>
    <p:sldId id="273" r:id="rId19"/>
    <p:sldId id="270" r:id="rId20"/>
    <p:sldId id="274" r:id="rId21"/>
    <p:sldId id="266" r:id="rId22"/>
    <p:sldId id="258" r:id="rId23"/>
    <p:sldId id="267" r:id="rId24"/>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Calibri"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Calibri"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Calibri"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Calibri"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guide id="3" pos="4241" userDrawn="1">
          <p15:clr>
            <a:srgbClr val="A4A3A4"/>
          </p15:clr>
        </p15:guide>
        <p15:guide id="4" pos="1519" userDrawn="1">
          <p15:clr>
            <a:srgbClr val="A4A3A4"/>
          </p15:clr>
        </p15:guide>
        <p15:guide id="5" pos="158" userDrawn="1">
          <p15:clr>
            <a:srgbClr val="A4A3A4"/>
          </p15:clr>
        </p15:guide>
        <p15:guide id="6" pos="5602" userDrawn="1">
          <p15:clr>
            <a:srgbClr val="A4A3A4"/>
          </p15:clr>
        </p15:guide>
        <p15:guide id="7" orient="horz" pos="1253" userDrawn="1">
          <p15:clr>
            <a:srgbClr val="A4A3A4"/>
          </p15:clr>
        </p15:guide>
        <p15:guide id="8" orient="horz" pos="30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60"/>
    <a:srgbClr val="00D5C1"/>
    <a:srgbClr val="59DEC4"/>
    <a:srgbClr val="F2F5D8"/>
    <a:srgbClr val="FFFD78"/>
    <a:srgbClr val="00FDFF"/>
    <a:srgbClr val="59DE6C"/>
    <a:srgbClr val="59E2DC"/>
    <a:srgbClr val="FFFF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58" autoAdjust="0"/>
    <p:restoredTop sz="86409" autoAdjust="0"/>
  </p:normalViewPr>
  <p:slideViewPr>
    <p:cSldViewPr>
      <p:cViewPr varScale="1">
        <p:scale>
          <a:sx n="98" d="100"/>
          <a:sy n="98" d="100"/>
        </p:scale>
        <p:origin x="1632" y="192"/>
      </p:cViewPr>
      <p:guideLst>
        <p:guide orient="horz" pos="2160"/>
        <p:guide pos="2880"/>
        <p:guide pos="4241"/>
        <p:guide pos="1519"/>
        <p:guide pos="158"/>
        <p:guide pos="5602"/>
        <p:guide orient="horz" pos="1253"/>
        <p:guide orient="horz" pos="306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6810DCE6-BB3C-0545-B9EE-DBBA8A3ACCE7}" type="datetimeFigureOut">
              <a:rPr kumimoji="1" lang="ja-JP" altLang="en-US" smtClean="0"/>
              <a:t>2018/1/29</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1A057837-016A-3641-AAEC-478FCEED20AE}" type="slidenum">
              <a:rPr kumimoji="1" lang="ja-JP" altLang="en-US" smtClean="0"/>
              <a:t>‹#›</a:t>
            </a:fld>
            <a:endParaRPr kumimoji="1" lang="ja-JP" altLang="en-US"/>
          </a:p>
        </p:txBody>
      </p:sp>
    </p:spTree>
    <p:extLst>
      <p:ext uri="{BB962C8B-B14F-4D97-AF65-F5344CB8AC3E}">
        <p14:creationId xmlns:p14="http://schemas.microsoft.com/office/powerpoint/2010/main" val="15183912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a:t>
            </a:fld>
            <a:endParaRPr kumimoji="1" lang="ja-JP" altLang="en-US"/>
          </a:p>
        </p:txBody>
      </p:sp>
    </p:spTree>
    <p:extLst>
      <p:ext uri="{BB962C8B-B14F-4D97-AF65-F5344CB8AC3E}">
        <p14:creationId xmlns:p14="http://schemas.microsoft.com/office/powerpoint/2010/main" val="1874124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11</a:t>
            </a:fld>
            <a:endParaRPr kumimoji="1" lang="ja-JP" altLang="en-US"/>
          </a:p>
        </p:txBody>
      </p:sp>
    </p:spTree>
    <p:extLst>
      <p:ext uri="{BB962C8B-B14F-4D97-AF65-F5344CB8AC3E}">
        <p14:creationId xmlns:p14="http://schemas.microsoft.com/office/powerpoint/2010/main" val="900238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12</a:t>
            </a:fld>
            <a:endParaRPr kumimoji="1" lang="ja-JP" altLang="en-US"/>
          </a:p>
        </p:txBody>
      </p:sp>
    </p:spTree>
    <p:extLst>
      <p:ext uri="{BB962C8B-B14F-4D97-AF65-F5344CB8AC3E}">
        <p14:creationId xmlns:p14="http://schemas.microsoft.com/office/powerpoint/2010/main" val="88928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13</a:t>
            </a:fld>
            <a:endParaRPr kumimoji="1" lang="ja-JP" altLang="en-US"/>
          </a:p>
        </p:txBody>
      </p:sp>
    </p:spTree>
    <p:extLst>
      <p:ext uri="{BB962C8B-B14F-4D97-AF65-F5344CB8AC3E}">
        <p14:creationId xmlns:p14="http://schemas.microsoft.com/office/powerpoint/2010/main" val="81473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14</a:t>
            </a:fld>
            <a:endParaRPr kumimoji="1" lang="ja-JP" altLang="en-US"/>
          </a:p>
        </p:txBody>
      </p:sp>
    </p:spTree>
    <p:extLst>
      <p:ext uri="{BB962C8B-B14F-4D97-AF65-F5344CB8AC3E}">
        <p14:creationId xmlns:p14="http://schemas.microsoft.com/office/powerpoint/2010/main" val="203283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15</a:t>
            </a:fld>
            <a:endParaRPr kumimoji="1" lang="ja-JP" altLang="en-US"/>
          </a:p>
        </p:txBody>
      </p:sp>
    </p:spTree>
    <p:extLst>
      <p:ext uri="{BB962C8B-B14F-4D97-AF65-F5344CB8AC3E}">
        <p14:creationId xmlns:p14="http://schemas.microsoft.com/office/powerpoint/2010/main" val="160523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16</a:t>
            </a:fld>
            <a:endParaRPr lang="ja-JP" altLang="en-US"/>
          </a:p>
        </p:txBody>
      </p:sp>
    </p:spTree>
    <p:extLst>
      <p:ext uri="{BB962C8B-B14F-4D97-AF65-F5344CB8AC3E}">
        <p14:creationId xmlns:p14="http://schemas.microsoft.com/office/powerpoint/2010/main" val="139993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2</a:t>
            </a:fld>
            <a:endParaRPr lang="ja-JP" altLang="en-US"/>
          </a:p>
        </p:txBody>
      </p:sp>
    </p:spTree>
    <p:extLst>
      <p:ext uri="{BB962C8B-B14F-4D97-AF65-F5344CB8AC3E}">
        <p14:creationId xmlns:p14="http://schemas.microsoft.com/office/powerpoint/2010/main" val="364097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3</a:t>
            </a:fld>
            <a:endParaRPr lang="ja-JP" altLang="en-US"/>
          </a:p>
        </p:txBody>
      </p:sp>
    </p:spTree>
    <p:extLst>
      <p:ext uri="{BB962C8B-B14F-4D97-AF65-F5344CB8AC3E}">
        <p14:creationId xmlns:p14="http://schemas.microsoft.com/office/powerpoint/2010/main" val="201837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5</a:t>
            </a:fld>
            <a:endParaRPr kumimoji="1" lang="ja-JP" altLang="en-US"/>
          </a:p>
        </p:txBody>
      </p:sp>
    </p:spTree>
    <p:extLst>
      <p:ext uri="{BB962C8B-B14F-4D97-AF65-F5344CB8AC3E}">
        <p14:creationId xmlns:p14="http://schemas.microsoft.com/office/powerpoint/2010/main" val="302193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6</a:t>
            </a:fld>
            <a:endParaRPr lang="ja-JP" altLang="en-US"/>
          </a:p>
        </p:txBody>
      </p:sp>
    </p:spTree>
    <p:extLst>
      <p:ext uri="{BB962C8B-B14F-4D97-AF65-F5344CB8AC3E}">
        <p14:creationId xmlns:p14="http://schemas.microsoft.com/office/powerpoint/2010/main" val="17479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7</a:t>
            </a:fld>
            <a:endParaRPr kumimoji="1" lang="ja-JP" altLang="en-US"/>
          </a:p>
        </p:txBody>
      </p:sp>
    </p:spTree>
    <p:extLst>
      <p:ext uri="{BB962C8B-B14F-4D97-AF65-F5344CB8AC3E}">
        <p14:creationId xmlns:p14="http://schemas.microsoft.com/office/powerpoint/2010/main" val="173510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8</a:t>
            </a:fld>
            <a:endParaRPr kumimoji="1" lang="ja-JP" altLang="en-US"/>
          </a:p>
        </p:txBody>
      </p:sp>
    </p:spTree>
    <p:extLst>
      <p:ext uri="{BB962C8B-B14F-4D97-AF65-F5344CB8AC3E}">
        <p14:creationId xmlns:p14="http://schemas.microsoft.com/office/powerpoint/2010/main" val="55112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9</a:t>
            </a:fld>
            <a:endParaRPr kumimoji="1" lang="ja-JP" altLang="en-US"/>
          </a:p>
        </p:txBody>
      </p:sp>
    </p:spTree>
    <p:extLst>
      <p:ext uri="{BB962C8B-B14F-4D97-AF65-F5344CB8AC3E}">
        <p14:creationId xmlns:p14="http://schemas.microsoft.com/office/powerpoint/2010/main" val="1120618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10</a:t>
            </a:fld>
            <a:endParaRPr kumimoji="1" lang="ja-JP" altLang="en-US"/>
          </a:p>
        </p:txBody>
      </p:sp>
    </p:spTree>
    <p:extLst>
      <p:ext uri="{BB962C8B-B14F-4D97-AF65-F5344CB8AC3E}">
        <p14:creationId xmlns:p14="http://schemas.microsoft.com/office/powerpoint/2010/main" val="23388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2"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 y="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itle_li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650" y="3314700"/>
            <a:ext cx="651033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foote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descr="HL01E"/>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451725" y="6588125"/>
            <a:ext cx="13985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HL02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8313" y="3644900"/>
            <a:ext cx="28289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descr="3GSE_T[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64388" y="2516188"/>
            <a:ext cx="1584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8"/>
          <p:cNvSpPr>
            <a:spLocks noGrp="1" noChangeArrowheads="1"/>
          </p:cNvSpPr>
          <p:nvPr>
            <p:ph type="ctrTitle" sz="quarter"/>
          </p:nvPr>
        </p:nvSpPr>
        <p:spPr>
          <a:xfrm>
            <a:off x="468313" y="2852738"/>
            <a:ext cx="6480175" cy="431800"/>
          </a:xfrm>
        </p:spPr>
        <p:txBody>
          <a:bodyPr/>
          <a:lstStyle>
            <a:lvl1pPr>
              <a:defRPr/>
            </a:lvl1pPr>
          </a:lstStyle>
          <a:p>
            <a:pPr lvl="0"/>
            <a:r>
              <a:rPr lang="ja-JP" altLang="en-US" noProof="0"/>
              <a:t>マスタ タイトルの書式設定</a:t>
            </a:r>
          </a:p>
        </p:txBody>
      </p:sp>
      <p:sp>
        <p:nvSpPr>
          <p:cNvPr id="5138" name="Rectangle 18"/>
          <p:cNvSpPr>
            <a:spLocks noGrp="1" noChangeArrowheads="1"/>
          </p:cNvSpPr>
          <p:nvPr>
            <p:ph type="subTitle" sz="quarter" idx="1"/>
          </p:nvPr>
        </p:nvSpPr>
        <p:spPr>
          <a:xfrm>
            <a:off x="468313" y="3429000"/>
            <a:ext cx="6400800" cy="1752600"/>
          </a:xfrm>
        </p:spPr>
        <p:txBody>
          <a:bodyPr/>
          <a:lstStyle>
            <a:lvl1pPr marL="0" indent="0">
              <a:buFontTx/>
              <a:buNone/>
              <a:defRPr kumimoji="0" sz="1100">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ltLang="ja-JP" noProof="0"/>
              <a:t>20  </a:t>
            </a:r>
            <a:r>
              <a:rPr lang="ja-JP" altLang="en-US" noProof="0"/>
              <a:t>年  月  日</a:t>
            </a:r>
          </a:p>
        </p:txBody>
      </p:sp>
    </p:spTree>
    <p:extLst>
      <p:ext uri="{BB962C8B-B14F-4D97-AF65-F5344CB8AC3E}">
        <p14:creationId xmlns:p14="http://schemas.microsoft.com/office/powerpoint/2010/main" val="3949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14BC4C1-CAFE-41DE-A813-FB3DE5ACE0AE}"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08098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4C08D89C-0EE2-4167-B367-6F66F5E6B131}"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8219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2588" y="144463"/>
            <a:ext cx="2160587" cy="6164262"/>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50825" y="144463"/>
            <a:ext cx="6329363" cy="61642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9E990A8-BF83-4C9C-B607-1171992D1CE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03041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a:xfrm>
            <a:off x="628650" y="6420748"/>
            <a:ext cx="20574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028951" y="6420748"/>
            <a:ext cx="3086100" cy="365125"/>
          </a:xfrm>
          <a:prstGeom prst="rect">
            <a:avLst/>
          </a:prstGeom>
        </p:spPr>
        <p:txBody>
          <a:bodyPr/>
          <a:lstStyle/>
          <a:p>
            <a:endParaRPr kumimoji="1" lang="ja-JP" altLang="en-US"/>
          </a:p>
        </p:txBody>
      </p:sp>
      <p:sp>
        <p:nvSpPr>
          <p:cNvPr id="7" name="正方形/長方形 93"/>
          <p:cNvSpPr>
            <a:spLocks noChangeArrowheads="1"/>
          </p:cNvSpPr>
          <p:nvPr userDrawn="1"/>
        </p:nvSpPr>
        <p:spPr bwMode="auto">
          <a:xfrm>
            <a:off x="204787" y="1844678"/>
            <a:ext cx="6101954" cy="2879725"/>
          </a:xfrm>
          <a:prstGeom prst="rect">
            <a:avLst/>
          </a:prstGeom>
          <a:solidFill>
            <a:srgbClr val="006C60"/>
          </a:solidFill>
          <a:ln>
            <a:noFill/>
          </a:ln>
          <a:extLst/>
        </p:spPr>
        <p:txBody>
          <a:bodyPr tIns="24923" bIns="24923"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defRPr/>
            </a:pPr>
            <a:endParaRPr lang="ja-JP" altLang="en-US" sz="1662" b="1">
              <a:solidFill>
                <a:srgbClr val="FFFFFF"/>
              </a:solidFill>
              <a:latin typeface="Meiryo UI" charset="-128"/>
              <a:ea typeface="Meiryo UI" charset="-128"/>
              <a:cs typeface="Meiryo UI" charset="-128"/>
            </a:endParaRPr>
          </a:p>
        </p:txBody>
      </p:sp>
      <p:pic>
        <p:nvPicPr>
          <p:cNvPr id="6" name="Picture 16"/>
          <p:cNvPicPr>
            <a:picLocks noChangeAspect="1" noChangeArrowheads="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204787" y="4869160"/>
            <a:ext cx="2161225"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13493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本編（著作権表記あり）">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118697" y="692150"/>
            <a:ext cx="8906608" cy="71438"/>
            <a:chOff x="128588" y="692150"/>
            <a:chExt cx="9648825" cy="71438"/>
          </a:xfrm>
        </p:grpSpPr>
        <p:sp>
          <p:nvSpPr>
            <p:cNvPr id="4" name="正方形/長方形 3"/>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5" name="正方形/長方形 4"/>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9EA0A1"/>
                </a:solidFill>
              </a:endParaRPr>
            </a:p>
          </p:txBody>
        </p:sp>
        <p:sp>
          <p:nvSpPr>
            <p:cNvPr id="6" name="直角三角形 5"/>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grpSp>
      <p:cxnSp>
        <p:nvCxnSpPr>
          <p:cNvPr id="7" name="直線コネクタ 6"/>
          <p:cNvCxnSpPr/>
          <p:nvPr userDrawn="1"/>
        </p:nvCxnSpPr>
        <p:spPr>
          <a:xfrm>
            <a:off x="118697" y="6491288"/>
            <a:ext cx="8906608"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userDrawn="1"/>
        </p:nvCxnSpPr>
        <p:spPr>
          <a:xfrm flipV="1">
            <a:off x="8560777"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0"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18697" y="6543676"/>
            <a:ext cx="542192"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18697" y="115888"/>
            <a:ext cx="8906608"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sz="2585"/>
            </a:lvl1pPr>
          </a:lstStyle>
          <a:p>
            <a:pPr lvl="0"/>
            <a:r>
              <a:rPr lang="ja-JP" altLang="en-US"/>
              <a:t>マスター タイトルの書式設定</a:t>
            </a:r>
          </a:p>
        </p:txBody>
      </p:sp>
      <p:sp>
        <p:nvSpPr>
          <p:cNvPr id="11" name="スライド番号プレースホルダー 5"/>
          <p:cNvSpPr>
            <a:spLocks noGrp="1"/>
          </p:cNvSpPr>
          <p:nvPr>
            <p:ph type="sldNum" sz="quarter" idx="10"/>
          </p:nvPr>
        </p:nvSpPr>
        <p:spPr>
          <a:xfrm>
            <a:off x="3619501" y="6568901"/>
            <a:ext cx="1905000" cy="244475"/>
          </a:xfrm>
        </p:spPr>
        <p:txBody>
          <a:bodyPr anchor="ctr"/>
          <a:lstStyle>
            <a:lvl1pPr algn="ctr">
              <a:defRPr/>
            </a:lvl1pPr>
          </a:lstStyle>
          <a:p>
            <a:fld id="{022D5343-21B6-A446-BE65-52315130EEC4}" type="slidenum">
              <a:rPr lang="en-US" altLang="ja-JP" smtClean="0"/>
              <a:pPr/>
              <a:t>‹#›</a:t>
            </a:fld>
            <a:endParaRPr lang="en-US" altLang="ja-JP"/>
          </a:p>
        </p:txBody>
      </p:sp>
      <p:sp>
        <p:nvSpPr>
          <p:cNvPr id="12"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799441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29" name="Shape 129"/>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rPr/>
              <a:t>‹#›</a:t>
            </a:fld>
            <a:endParaRPr/>
          </a:p>
        </p:txBody>
      </p:sp>
    </p:spTree>
    <p:extLst>
      <p:ext uri="{BB962C8B-B14F-4D97-AF65-F5344CB8AC3E}">
        <p14:creationId xmlns:p14="http://schemas.microsoft.com/office/powerpoint/2010/main" val="14878283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18696" y="3213100"/>
            <a:ext cx="133350"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defRPr/>
            </a:pPr>
            <a:endParaRPr kumimoji="0" lang="ja-JP" altLang="en-US">
              <a:solidFill>
                <a:srgbClr val="FFFFFF"/>
              </a:solidFill>
            </a:endParaRPr>
          </a:p>
        </p:txBody>
      </p:sp>
      <p:sp>
        <p:nvSpPr>
          <p:cNvPr id="2" name="タイトル 1"/>
          <p:cNvSpPr>
            <a:spLocks noGrp="1"/>
          </p:cNvSpPr>
          <p:nvPr>
            <p:ph type="ctrTitle"/>
          </p:nvPr>
        </p:nvSpPr>
        <p:spPr>
          <a:xfrm>
            <a:off x="252046" y="3211514"/>
            <a:ext cx="7510097"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a:t>マスター タイトルの書式設定</a:t>
            </a:r>
          </a:p>
        </p:txBody>
      </p:sp>
    </p:spTree>
    <p:extLst>
      <p:ext uri="{BB962C8B-B14F-4D97-AF65-F5344CB8AC3E}">
        <p14:creationId xmlns:p14="http://schemas.microsoft.com/office/powerpoint/2010/main" val="274783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ja-JP" altLang="en-US" dirty="0"/>
              <a:t>マスタ タイトルの書式設定</a:t>
            </a:r>
          </a:p>
        </p:txBody>
      </p:sp>
      <p:sp>
        <p:nvSpPr>
          <p:cNvPr id="3" name="コンテンツ プレースホルダー 2"/>
          <p:cNvSpPr>
            <a:spLocks noGrp="1"/>
          </p:cNvSpPr>
          <p:nvPr>
            <p:ph idx="1" hasCustomPrompt="1"/>
          </p:nvPr>
        </p:nvSpPr>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7"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2620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bg>
      <p:bgRef idx="1001">
        <a:schemeClr val="bg1"/>
      </p:bgRef>
    </p:bg>
    <p:spTree>
      <p:nvGrpSpPr>
        <p:cNvPr id="1" name=""/>
        <p:cNvGrpSpPr/>
        <p:nvPr/>
      </p:nvGrpSpPr>
      <p:grpSpPr>
        <a:xfrm>
          <a:off x="0" y="0"/>
          <a:ext cx="0" cy="0"/>
          <a:chOff x="0" y="0"/>
          <a:chExt cx="0" cy="0"/>
        </a:xfrm>
      </p:grpSpPr>
      <p:sp>
        <p:nvSpPr>
          <p:cNvPr id="7" name="角丸四角形 6"/>
          <p:cNvSpPr/>
          <p:nvPr userDrawn="1"/>
        </p:nvSpPr>
        <p:spPr>
          <a:xfrm>
            <a:off x="78234" y="116632"/>
            <a:ext cx="8958262" cy="647700"/>
          </a:xfrm>
          <a:prstGeom prst="roundRect">
            <a:avLst>
              <a:gd name="adj" fmla="val 50000"/>
            </a:avLst>
          </a:prstGeom>
          <a:solidFill>
            <a:srgbClr val="59DE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ltLang="ja-JP" sz="14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spcBef>
                <a:spcPts val="0"/>
              </a:spcBef>
              <a:spcAft>
                <a:spcPts val="0"/>
              </a:spcAft>
              <a:defRPr/>
            </a:pPr>
            <a:endPar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userDrawn="1"/>
        </p:nvSpPr>
        <p:spPr>
          <a:xfrm>
            <a:off x="3030984" y="116632"/>
            <a:ext cx="5697537" cy="647700"/>
          </a:xfrm>
          <a:prstGeom prst="rect">
            <a:avLst/>
          </a:prstGeom>
          <a:solidFill>
            <a:srgbClr val="006C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kumimoji="0" lang="ja-JP" altLang="en-US" sz="1600"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sym typeface="ヒラギノ丸ゴ ProN W4"/>
            </a:endParaRP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9" name="タイトル 1"/>
          <p:cNvSpPr>
            <a:spLocks noGrp="1"/>
          </p:cNvSpPr>
          <p:nvPr>
            <p:ph type="title"/>
          </p:nvPr>
        </p:nvSpPr>
        <p:spPr>
          <a:xfrm>
            <a:off x="395536" y="238076"/>
            <a:ext cx="2520280" cy="404812"/>
          </a:xfrm>
        </p:spPr>
        <p:txBody>
          <a:bodyPr/>
          <a:lstStyle>
            <a:lvl1pPr>
              <a:defRPr sz="1600">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マスター タイトルの書式設定</a:t>
            </a:r>
          </a:p>
        </p:txBody>
      </p:sp>
      <p:sp>
        <p:nvSpPr>
          <p:cNvPr id="10"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807023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298D443-D163-4201-B577-8CA1CA09949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7984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250825"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49988E5-9FFF-4D44-80DC-F1008BCA2D14}"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7123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8"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202AF5C5-F11F-4589-B4D6-BA6365B9148F}" type="slidenum">
              <a:rPr lang="en-US" altLang="ja-JP"/>
              <a:pPr>
                <a:defRPr/>
              </a:pPr>
              <a:t>‹#›</a:t>
            </a:fld>
            <a:endParaRPr lang="en-US" altLang="ja-JP"/>
          </a:p>
        </p:txBody>
      </p:sp>
      <p:sp>
        <p:nvSpPr>
          <p:cNvPr id="9"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963766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4"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CFEB8B7-B293-4852-8B7F-C149CF85BDEB}" type="slidenum">
              <a:rPr lang="en-US" altLang="ja-JP"/>
              <a:pPr>
                <a:defRPr/>
              </a:pPr>
              <a:t>‹#›</a:t>
            </a:fld>
            <a:endParaRPr lang="en-US" altLang="ja-JP"/>
          </a:p>
        </p:txBody>
      </p:sp>
      <p:sp>
        <p:nvSpPr>
          <p:cNvPr id="5"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6"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7175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3"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1D6A8FEB-CB46-4261-B06B-41A1B96661B7}" type="slidenum">
              <a:rPr lang="en-US" altLang="ja-JP"/>
              <a:pPr>
                <a:defRPr/>
              </a:pPr>
              <a:t>‹#›</a:t>
            </a:fld>
            <a:endParaRPr lang="en-US" altLang="ja-JP"/>
          </a:p>
        </p:txBody>
      </p:sp>
      <p:sp>
        <p:nvSpPr>
          <p:cNvPr id="4"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5"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3033484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80BDAB8A-B1FD-4698-B67C-BEB0F3E7C8A1}"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2480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50825" y="692150"/>
            <a:ext cx="864235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099" name="Rectangle 3"/>
          <p:cNvSpPr>
            <a:spLocks noGrp="1" noChangeArrowheads="1"/>
          </p:cNvSpPr>
          <p:nvPr>
            <p:ph type="dt" sz="half" idx="2"/>
          </p:nvPr>
        </p:nvSpPr>
        <p:spPr bwMode="auto">
          <a:xfrm>
            <a:off x="49212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ea typeface="ＭＳ Ｐゴシック" charset="-128"/>
              </a:defRPr>
            </a:lvl1pPr>
          </a:lstStyle>
          <a:p>
            <a:pPr>
              <a:defRPr/>
            </a:pPr>
            <a:endParaRPr lang="en-US" altLang="ja-JP"/>
          </a:p>
        </p:txBody>
      </p:sp>
      <p:sp>
        <p:nvSpPr>
          <p:cNvPr id="4100" name="Rectangle 4"/>
          <p:cNvSpPr>
            <a:spLocks noGrp="1" noChangeArrowheads="1"/>
          </p:cNvSpPr>
          <p:nvPr>
            <p:ph type="sldNum" sz="quarter" idx="4"/>
          </p:nvPr>
        </p:nvSpPr>
        <p:spPr bwMode="auto">
          <a:xfrm>
            <a:off x="682307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mn-lt"/>
                <a:ea typeface="ＭＳ Ｐゴシック" charset="-128"/>
              </a:defRPr>
            </a:lvl1pPr>
          </a:lstStyle>
          <a:p>
            <a:pPr>
              <a:defRPr/>
            </a:pPr>
            <a:fld id="{9E9807E1-08ED-4EA3-A9A4-ADCB22D0DB1F}" type="slidenum">
              <a:rPr lang="en-US" altLang="ja-JP"/>
              <a:pPr>
                <a:defRPr/>
              </a:pPr>
              <a:t>‹#›</a:t>
            </a:fld>
            <a:endParaRPr lang="en-US" altLang="ja-JP"/>
          </a:p>
        </p:txBody>
      </p:sp>
      <p:pic>
        <p:nvPicPr>
          <p:cNvPr id="1029" name="Picture 5"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588" y="0"/>
            <a:ext cx="9148762"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foote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10"/>
          <p:cNvSpPr>
            <a:spLocks noChangeShapeType="1"/>
          </p:cNvSpPr>
          <p:nvPr/>
        </p:nvSpPr>
        <p:spPr bwMode="auto">
          <a:xfrm>
            <a:off x="-9525" y="561975"/>
            <a:ext cx="8020050" cy="0"/>
          </a:xfrm>
          <a:prstGeom prst="line">
            <a:avLst/>
          </a:prstGeom>
          <a:noFill/>
          <a:ln w="9525">
            <a:solidFill>
              <a:srgbClr val="00493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3" name="Rectangle 11"/>
          <p:cNvSpPr>
            <a:spLocks noGrp="1" noChangeArrowheads="1"/>
          </p:cNvSpPr>
          <p:nvPr>
            <p:ph type="title"/>
          </p:nvPr>
        </p:nvSpPr>
        <p:spPr bwMode="auto">
          <a:xfrm>
            <a:off x="250825" y="144463"/>
            <a:ext cx="78501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4108" name="Rectangle 12"/>
          <p:cNvSpPr>
            <a:spLocks noGrp="1" noChangeArrowheads="1"/>
          </p:cNvSpPr>
          <p:nvPr>
            <p:ph type="ftr" sz="quarter" idx="3"/>
          </p:nvPr>
        </p:nvSpPr>
        <p:spPr bwMode="auto">
          <a:xfrm>
            <a:off x="3124200" y="6308725"/>
            <a:ext cx="2895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ＭＳ Ｐゴシック" charset="-128"/>
              </a:defRPr>
            </a:lvl1pPr>
          </a:lstStyle>
          <a:p>
            <a:pPr>
              <a:defRPr/>
            </a:pPr>
            <a:endParaRPr lang="en-US" altLang="ja-JP"/>
          </a:p>
        </p:txBody>
      </p:sp>
      <p:pic>
        <p:nvPicPr>
          <p:cNvPr id="1036" name="Picture 16" descr="3GSE_T[1]"/>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101013" y="85725"/>
            <a:ext cx="8651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6" r:id="rId1"/>
    <p:sldLayoutId id="2147483827" r:id="rId2"/>
    <p:sldLayoutId id="214748383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Lst>
  <p:hf hdr="0" ftr="0" dt="0"/>
  <p:txStyles>
    <p:title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p:titleStyle>
    <p:bodyStyle>
      <a:lvl1pPr marL="342900" indent="-342900" algn="l" rtl="0" eaLnBrk="0" fontAlgn="base" hangingPunct="0">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0" fontAlgn="base" hangingPunct="0">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fontAlgn="base">
        <a:spcBef>
          <a:spcPct val="20000"/>
        </a:spcBef>
        <a:spcAft>
          <a:spcPct val="0"/>
        </a:spcAft>
        <a:buChar char="»"/>
        <a:defRPr kumimoji="1" sz="1400">
          <a:solidFill>
            <a:schemeClr val="tx1"/>
          </a:solidFill>
          <a:latin typeface="+mn-lt"/>
          <a:ea typeface="+mn-ea"/>
        </a:defRPr>
      </a:lvl6pPr>
      <a:lvl7pPr marL="2971800" indent="-228600" algn="l" rtl="0" fontAlgn="base">
        <a:spcBef>
          <a:spcPct val="20000"/>
        </a:spcBef>
        <a:spcAft>
          <a:spcPct val="0"/>
        </a:spcAft>
        <a:buChar char="»"/>
        <a:defRPr kumimoji="1" sz="1400">
          <a:solidFill>
            <a:schemeClr val="tx1"/>
          </a:solidFill>
          <a:latin typeface="+mn-lt"/>
          <a:ea typeface="+mn-ea"/>
        </a:defRPr>
      </a:lvl7pPr>
      <a:lvl8pPr marL="3429000" indent="-228600" algn="l" rtl="0" fontAlgn="base">
        <a:spcBef>
          <a:spcPct val="20000"/>
        </a:spcBef>
        <a:spcAft>
          <a:spcPct val="0"/>
        </a:spcAft>
        <a:buChar char="»"/>
        <a:defRPr kumimoji="1" sz="1400">
          <a:solidFill>
            <a:schemeClr val="tx1"/>
          </a:solidFill>
          <a:latin typeface="+mn-lt"/>
          <a:ea typeface="+mn-ea"/>
        </a:defRPr>
      </a:lvl8pPr>
      <a:lvl9pPr marL="3886200" indent="-228600" algn="l" rtl="0" fontAlgn="base">
        <a:spcBef>
          <a:spcPct val="20000"/>
        </a:spcBef>
        <a:spcAft>
          <a:spcPct val="0"/>
        </a:spcAft>
        <a:buChar char="»"/>
        <a:defRPr kumimoji="1" sz="1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25.tiff"/><Relationship Id="rId7" Type="http://schemas.openxmlformats.org/officeDocument/2006/relationships/image" Target="../media/image34.tiff"/><Relationship Id="rId12"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tiff"/><Relationship Id="rId11" Type="http://schemas.openxmlformats.org/officeDocument/2006/relationships/image" Target="../media/image38.tiff"/><Relationship Id="rId5" Type="http://schemas.openxmlformats.org/officeDocument/2006/relationships/image" Target="../media/image32.tiff"/><Relationship Id="rId10" Type="http://schemas.openxmlformats.org/officeDocument/2006/relationships/image" Target="../media/image37.tiff"/><Relationship Id="rId4" Type="http://schemas.openxmlformats.org/officeDocument/2006/relationships/image" Target="../media/image26.tiff"/><Relationship Id="rId9" Type="http://schemas.openxmlformats.org/officeDocument/2006/relationships/image" Target="../media/image3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33.tiff"/><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37.tiff"/><Relationship Id="rId4" Type="http://schemas.openxmlformats.org/officeDocument/2006/relationships/image" Target="../media/image38.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19.tiff"/><Relationship Id="rId17" Type="http://schemas.openxmlformats.org/officeDocument/2006/relationships/image" Target="../media/image24.jpeg"/><Relationship Id="rId2" Type="http://schemas.openxmlformats.org/officeDocument/2006/relationships/notesSlide" Target="../notesSlides/notesSlide6.xml"/><Relationship Id="rId16" Type="http://schemas.openxmlformats.org/officeDocument/2006/relationships/image" Target="../media/image23.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5" Type="http://schemas.openxmlformats.org/officeDocument/2006/relationships/image" Target="../media/image22.tiff"/><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tiff"/><Relationship Id="rId14" Type="http://schemas.openxmlformats.org/officeDocument/2006/relationships/image" Target="../media/image21.tiff"/></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8.tiff"/><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27.tiff"/><Relationship Id="rId2" Type="http://schemas.openxmlformats.org/officeDocument/2006/relationships/notesSlide" Target="../notesSlides/notesSlide7.xml"/><Relationship Id="rId16"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26.tiff"/><Relationship Id="rId5" Type="http://schemas.openxmlformats.org/officeDocument/2006/relationships/image" Target="../media/image12.tiff"/><Relationship Id="rId15" Type="http://schemas.openxmlformats.org/officeDocument/2006/relationships/image" Target="../media/image30.tiff"/><Relationship Id="rId10" Type="http://schemas.openxmlformats.org/officeDocument/2006/relationships/image" Target="../media/image25.tiff"/><Relationship Id="rId4" Type="http://schemas.openxmlformats.org/officeDocument/2006/relationships/image" Target="../media/image11.png"/><Relationship Id="rId9" Type="http://schemas.openxmlformats.org/officeDocument/2006/relationships/image" Target="../media/image16.tiff"/><Relationship Id="rId1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726831" y="2584938"/>
            <a:ext cx="3845169" cy="844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954" dirty="0">
              <a:latin typeface="01FLOPDESIGN" charset="-128"/>
              <a:ea typeface="01FLOPDESIGN" charset="-128"/>
              <a:cs typeface="01FLOPDESIGN" charset="-128"/>
            </a:endParaRPr>
          </a:p>
        </p:txBody>
      </p:sp>
      <p:sp>
        <p:nvSpPr>
          <p:cNvPr id="3" name="タイトル 2"/>
          <p:cNvSpPr>
            <a:spLocks noGrp="1"/>
          </p:cNvSpPr>
          <p:nvPr>
            <p:ph type="title" idx="4294967295"/>
          </p:nvPr>
        </p:nvSpPr>
        <p:spPr>
          <a:xfrm>
            <a:off x="584308" y="2897308"/>
            <a:ext cx="5561367" cy="531692"/>
          </a:xfrm>
        </p:spPr>
        <p:txBody>
          <a:bodyPr>
            <a:normAutofit fontScale="90000"/>
          </a:bodyPr>
          <a:lstStyle/>
          <a:p>
            <a:r>
              <a:rPr lang="ja-JP" altLang="en-US" sz="3323" dirty="0">
                <a:solidFill>
                  <a:schemeClr val="bg1"/>
                </a:solidFill>
              </a:rPr>
              <a:t>サイバーセキュリティ連絡会</a:t>
            </a:r>
            <a:br>
              <a:rPr lang="en-US" altLang="ja-JP" sz="3323" dirty="0">
                <a:solidFill>
                  <a:schemeClr val="bg1"/>
                </a:solidFill>
              </a:rPr>
            </a:br>
            <a:r>
              <a:rPr lang="en-US" altLang="ja-JP" dirty="0">
                <a:solidFill>
                  <a:schemeClr val="bg1"/>
                </a:solidFill>
              </a:rPr>
              <a:t>2018</a:t>
            </a:r>
            <a:r>
              <a:rPr lang="ja-JP" altLang="en-US" dirty="0">
                <a:solidFill>
                  <a:schemeClr val="bg1"/>
                </a:solidFill>
              </a:rPr>
              <a:t>年</a:t>
            </a:r>
            <a:r>
              <a:rPr lang="en-US" altLang="ja-JP" dirty="0">
                <a:solidFill>
                  <a:schemeClr val="bg1"/>
                </a:solidFill>
              </a:rPr>
              <a:t>1</a:t>
            </a:r>
            <a:r>
              <a:rPr lang="ja-JP" altLang="en-US" dirty="0">
                <a:solidFill>
                  <a:schemeClr val="bg1"/>
                </a:solidFill>
              </a:rPr>
              <a:t>月</a:t>
            </a:r>
            <a:r>
              <a:rPr lang="en-US" altLang="ja-JP" dirty="0">
                <a:solidFill>
                  <a:schemeClr val="bg1"/>
                </a:solidFill>
              </a:rPr>
              <a:t>30</a:t>
            </a:r>
            <a:r>
              <a:rPr lang="ja-JP" altLang="en-US" dirty="0">
                <a:solidFill>
                  <a:schemeClr val="bg1"/>
                </a:solidFill>
              </a:rPr>
              <a:t>日</a:t>
            </a:r>
            <a:endParaRPr kumimoji="1" lang="ja-JP" altLang="en-US" dirty="0">
              <a:solidFill>
                <a:schemeClr val="bg1"/>
              </a:solidFill>
            </a:endParaRPr>
          </a:p>
        </p:txBody>
      </p:sp>
      <p:sp>
        <p:nvSpPr>
          <p:cNvPr id="7" name="テキスト ボックス 8"/>
          <p:cNvSpPr txBox="1">
            <a:spLocks noChangeArrowheads="1"/>
          </p:cNvSpPr>
          <p:nvPr/>
        </p:nvSpPr>
        <p:spPr bwMode="auto">
          <a:xfrm>
            <a:off x="6732588" y="5318252"/>
            <a:ext cx="2087883" cy="84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320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新領域開発室</a:t>
            </a:r>
            <a:endParaRPr lang="en-US" altLang="ja-JP" sz="1662" b="1" kern="0" dirty="0">
              <a:solidFill>
                <a:prstClr val="black"/>
              </a:solidFill>
              <a:latin typeface="Meiryo UI" charset="-128"/>
              <a:ea typeface="Meiryo UI" charset="-128"/>
              <a:cs typeface="Meiryo UI" charset="-128"/>
            </a:endParaRPr>
          </a:p>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土井　剛</a:t>
            </a:r>
            <a:endParaRPr lang="en-US" altLang="ja-JP" sz="1662" b="1" kern="0" dirty="0">
              <a:solidFill>
                <a:prstClr val="black"/>
              </a:solidFill>
              <a:latin typeface="Meiryo UI" charset="-128"/>
              <a:ea typeface="Meiryo UI" charset="-128"/>
              <a:cs typeface="Meiryo UI" charset="-128"/>
            </a:endParaRPr>
          </a:p>
        </p:txBody>
      </p:sp>
    </p:spTree>
    <p:extLst>
      <p:ext uri="{BB962C8B-B14F-4D97-AF65-F5344CB8AC3E}">
        <p14:creationId xmlns:p14="http://schemas.microsoft.com/office/powerpoint/2010/main" val="7637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外部</a:t>
            </a:r>
            <a:r>
              <a:rPr kumimoji="1" lang="ja-JP" altLang="en-US" dirty="0"/>
              <a:t>評価サービスの概要</a:t>
            </a:r>
            <a:r>
              <a:rPr kumimoji="1" lang="en-US" altLang="ja-JP" dirty="0"/>
              <a:t>〜</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9</a:t>
            </a:fld>
            <a:endParaRPr lang="en-US" altLang="ja-JP"/>
          </a:p>
        </p:txBody>
      </p:sp>
      <p:sp>
        <p:nvSpPr>
          <p:cNvPr id="4" name="正方形/長方形 3"/>
          <p:cNvSpPr/>
          <p:nvPr/>
        </p:nvSpPr>
        <p:spPr>
          <a:xfrm>
            <a:off x="250825" y="619201"/>
            <a:ext cx="4321175" cy="3457872"/>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 name="メモ 4"/>
          <p:cNvSpPr/>
          <p:nvPr/>
        </p:nvSpPr>
        <p:spPr>
          <a:xfrm>
            <a:off x="1187624" y="4257183"/>
            <a:ext cx="1944216" cy="1980129"/>
          </a:xfrm>
          <a:prstGeom prst="foldedCorner">
            <a:avLst>
              <a:gd name="adj" fmla="val 6691"/>
            </a:avLst>
          </a:prstGeom>
          <a:solidFill>
            <a:schemeClr val="bg1"/>
          </a:solid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 name="星 7 5"/>
          <p:cNvSpPr/>
          <p:nvPr/>
        </p:nvSpPr>
        <p:spPr>
          <a:xfrm>
            <a:off x="1331640" y="4329191"/>
            <a:ext cx="360000" cy="360000"/>
          </a:xfrm>
          <a:prstGeom prst="star7">
            <a:avLst/>
          </a:prstGeom>
          <a:solidFill>
            <a:srgbClr val="59DEC4"/>
          </a:solidFill>
          <a:ln>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solidFill>
                <a:latin typeface="Franklin Gothic Book" charset="0"/>
                <a:ea typeface="Franklin Gothic Book" charset="0"/>
                <a:cs typeface="Franklin Gothic Book" charset="0"/>
              </a:rPr>
              <a:t>B</a:t>
            </a:r>
            <a:endParaRPr kumimoji="1" lang="ja-JP" altLang="en-US" sz="1400" b="1" dirty="0">
              <a:solidFill>
                <a:schemeClr val="tx1"/>
              </a:solidFill>
              <a:latin typeface="Franklin Gothic Book" charset="0"/>
              <a:ea typeface="Franklin Gothic Book" charset="0"/>
              <a:cs typeface="Franklin Gothic Book" charset="0"/>
            </a:endParaRPr>
          </a:p>
        </p:txBody>
      </p:sp>
      <p:sp>
        <p:nvSpPr>
          <p:cNvPr id="7" name="正方形/長方形 6"/>
          <p:cNvSpPr/>
          <p:nvPr/>
        </p:nvSpPr>
        <p:spPr>
          <a:xfrm>
            <a:off x="1709732" y="4365191"/>
            <a:ext cx="900000" cy="28800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u="sng">
                <a:solidFill>
                  <a:schemeClr val="tx1"/>
                </a:solidFill>
                <a:latin typeface="Meiryo UI" charset="-128"/>
                <a:ea typeface="Meiryo UI" charset="-128"/>
                <a:cs typeface="Meiryo UI" charset="-128"/>
              </a:rPr>
              <a:t>834/950</a:t>
            </a:r>
            <a:endParaRPr kumimoji="1" lang="ja-JP" altLang="en-US" sz="1200" u="sng" dirty="0">
              <a:solidFill>
                <a:schemeClr val="tx1"/>
              </a:solidFill>
              <a:latin typeface="Meiryo UI" charset="-128"/>
              <a:ea typeface="Meiryo UI" charset="-128"/>
              <a:cs typeface="Meiryo UI" charset="-128"/>
            </a:endParaRPr>
          </a:p>
        </p:txBody>
      </p:sp>
      <p:sp>
        <p:nvSpPr>
          <p:cNvPr id="8" name="正方形/長方形 7"/>
          <p:cNvSpPr/>
          <p:nvPr/>
        </p:nvSpPr>
        <p:spPr>
          <a:xfrm>
            <a:off x="1331639" y="47862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1" name="正方形/長方形 10"/>
          <p:cNvSpPr/>
          <p:nvPr/>
        </p:nvSpPr>
        <p:spPr>
          <a:xfrm>
            <a:off x="1331639" y="52434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2" name="正方形/長方形 11"/>
          <p:cNvSpPr/>
          <p:nvPr/>
        </p:nvSpPr>
        <p:spPr>
          <a:xfrm>
            <a:off x="1336717" y="57006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3" name="正方形/長方形 12"/>
          <p:cNvSpPr/>
          <p:nvPr/>
        </p:nvSpPr>
        <p:spPr>
          <a:xfrm>
            <a:off x="2491232" y="4792296"/>
            <a:ext cx="496591" cy="1315647"/>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endParaRPr lang="en-US" altLang="ja-JP" sz="1200" dirty="0">
              <a:solidFill>
                <a:schemeClr val="tx1"/>
              </a:solidFill>
              <a:latin typeface="Meiryo UI" charset="-128"/>
              <a:ea typeface="Meiryo UI" charset="-128"/>
              <a:cs typeface="Meiryo UI" charset="-128"/>
            </a:endParaRPr>
          </a:p>
          <a:p>
            <a:pPr algn="ctr"/>
            <a:r>
              <a:rPr kumimoji="1" lang="en-US" altLang="ja-JP" sz="1200" dirty="0">
                <a:solidFill>
                  <a:schemeClr val="tx1"/>
                </a:solidFill>
                <a:latin typeface="Meiryo UI" charset="-128"/>
                <a:ea typeface="Meiryo UI" charset="-128"/>
                <a:cs typeface="Meiryo UI" charset="-128"/>
              </a:rPr>
              <a:t>~~</a:t>
            </a:r>
          </a:p>
        </p:txBody>
      </p:sp>
      <p:sp>
        <p:nvSpPr>
          <p:cNvPr id="14" name="右カーブ矢印 13"/>
          <p:cNvSpPr/>
          <p:nvPr/>
        </p:nvSpPr>
        <p:spPr>
          <a:xfrm>
            <a:off x="384096" y="3936091"/>
            <a:ext cx="731520" cy="1216152"/>
          </a:xfrm>
          <a:prstGeom prst="curvedRightArrow">
            <a:avLst/>
          </a:prstGeom>
          <a:gradFill flip="none" rotWithShape="1">
            <a:gsLst>
              <a:gs pos="0">
                <a:schemeClr val="accent3">
                  <a:lumMod val="20000"/>
                  <a:lumOff val="80000"/>
                  <a:shade val="30000"/>
                  <a:satMod val="115000"/>
                </a:schemeClr>
              </a:gs>
              <a:gs pos="12000">
                <a:schemeClr val="accent3">
                  <a:lumMod val="20000"/>
                  <a:lumOff val="80000"/>
                  <a:shade val="67500"/>
                  <a:satMod val="115000"/>
                </a:schemeClr>
              </a:gs>
              <a:gs pos="100000">
                <a:schemeClr val="accent3">
                  <a:lumMod val="20000"/>
                  <a:lumOff val="80000"/>
                  <a:shade val="100000"/>
                  <a:satMod val="115000"/>
                </a:schemeClr>
              </a:gs>
            </a:gsLst>
            <a:lin ang="135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5" name="正方形/長方形 14"/>
          <p:cNvSpPr/>
          <p:nvPr/>
        </p:nvSpPr>
        <p:spPr>
          <a:xfrm>
            <a:off x="5364087" y="619201"/>
            <a:ext cx="3529087" cy="2017711"/>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6" name="正方形/長方形 15"/>
          <p:cNvSpPr/>
          <p:nvPr/>
        </p:nvSpPr>
        <p:spPr>
          <a:xfrm>
            <a:off x="5364088" y="2782236"/>
            <a:ext cx="3529087" cy="1728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7" name="正方形/長方形 16"/>
          <p:cNvSpPr/>
          <p:nvPr/>
        </p:nvSpPr>
        <p:spPr>
          <a:xfrm>
            <a:off x="5364087" y="4655560"/>
            <a:ext cx="3529087" cy="165524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cxnSp>
        <p:nvCxnSpPr>
          <p:cNvPr id="25" name="直線矢印コネクタ 24"/>
          <p:cNvCxnSpPr>
            <a:stCxn id="5" idx="3"/>
            <a:endCxn id="17" idx="1"/>
          </p:cNvCxnSpPr>
          <p:nvPr/>
        </p:nvCxnSpPr>
        <p:spPr>
          <a:xfrm>
            <a:off x="3131840" y="5247248"/>
            <a:ext cx="2232247" cy="235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5364087" y="619201"/>
            <a:ext cx="2822119" cy="369332"/>
          </a:xfrm>
          <a:prstGeom prst="rect">
            <a:avLst/>
          </a:prstGeom>
          <a:noFill/>
        </p:spPr>
        <p:txBody>
          <a:bodyPr wrap="none" rtlCol="0">
            <a:spAutoFit/>
          </a:bodyPr>
          <a:lstStyle/>
          <a:p>
            <a:r>
              <a:rPr lang="ja-JP" altLang="en-US" dirty="0">
                <a:latin typeface="Meiryo UI" charset="-128"/>
                <a:ea typeface="Meiryo UI" charset="-128"/>
                <a:cs typeface="Meiryo UI" charset="-128"/>
              </a:rPr>
              <a:t>①</a:t>
            </a:r>
            <a:r>
              <a:rPr lang="ja-JP" altLang="en-US" sz="1200" dirty="0">
                <a:latin typeface="Meiryo UI" charset="-128"/>
                <a:ea typeface="Meiryo UI" charset="-128"/>
                <a:cs typeface="Meiryo UI" charset="-128"/>
              </a:rPr>
              <a:t>　</a:t>
            </a:r>
            <a:r>
              <a:rPr lang="en-US" altLang="ja-JP" sz="1200" dirty="0">
                <a:latin typeface="Meiryo UI" charset="-128"/>
                <a:ea typeface="Meiryo UI" charset="-128"/>
                <a:cs typeface="Meiryo UI" charset="-128"/>
              </a:rPr>
              <a:t>Under Writing Information</a:t>
            </a:r>
            <a:r>
              <a:rPr lang="ja-JP" altLang="en-US" sz="1200" dirty="0">
                <a:latin typeface="Meiryo UI" charset="-128"/>
                <a:ea typeface="Meiryo UI" charset="-128"/>
                <a:cs typeface="Meiryo UI" charset="-128"/>
              </a:rPr>
              <a:t>として</a:t>
            </a:r>
            <a:endParaRPr kumimoji="1" lang="ja-JP" altLang="en-US" sz="1100" dirty="0">
              <a:latin typeface="Meiryo UI" charset="-128"/>
              <a:ea typeface="Meiryo UI" charset="-128"/>
              <a:cs typeface="Meiryo UI" charset="-128"/>
            </a:endParaRPr>
          </a:p>
        </p:txBody>
      </p:sp>
      <p:sp>
        <p:nvSpPr>
          <p:cNvPr id="29" name="テキスト ボックス 28"/>
          <p:cNvSpPr txBox="1"/>
          <p:nvPr/>
        </p:nvSpPr>
        <p:spPr>
          <a:xfrm>
            <a:off x="5364088" y="2783608"/>
            <a:ext cx="1516762" cy="369332"/>
          </a:xfrm>
          <a:prstGeom prst="rect">
            <a:avLst/>
          </a:prstGeom>
          <a:noFill/>
        </p:spPr>
        <p:txBody>
          <a:bodyPr wrap="none" rtlCol="0">
            <a:spAutoFit/>
          </a:bodyPr>
          <a:lstStyle/>
          <a:p>
            <a:r>
              <a:rPr lang="ja-JP" altLang="en-US" dirty="0">
                <a:latin typeface="Meiryo UI" charset="-128"/>
                <a:ea typeface="Meiryo UI" charset="-128"/>
                <a:cs typeface="Meiryo UI" charset="-128"/>
              </a:rPr>
              <a:t>②</a:t>
            </a:r>
            <a:r>
              <a:rPr lang="ja-JP" altLang="en-US" sz="1200" dirty="0">
                <a:latin typeface="Meiryo UI" charset="-128"/>
                <a:ea typeface="Meiryo UI" charset="-128"/>
                <a:cs typeface="Meiryo UI" charset="-128"/>
              </a:rPr>
              <a:t>　営業ツールとして</a:t>
            </a:r>
            <a:endParaRPr kumimoji="1" lang="ja-JP" altLang="en-US" sz="1200" dirty="0">
              <a:latin typeface="Meiryo UI" charset="-128"/>
              <a:ea typeface="Meiryo UI" charset="-128"/>
              <a:cs typeface="Meiryo UI" charset="-128"/>
            </a:endParaRPr>
          </a:p>
        </p:txBody>
      </p:sp>
      <p:sp>
        <p:nvSpPr>
          <p:cNvPr id="30" name="テキスト ボックス 29"/>
          <p:cNvSpPr txBox="1"/>
          <p:nvPr/>
        </p:nvSpPr>
        <p:spPr>
          <a:xfrm>
            <a:off x="5364087" y="4655560"/>
            <a:ext cx="2119491" cy="369332"/>
          </a:xfrm>
          <a:prstGeom prst="rect">
            <a:avLst/>
          </a:prstGeom>
          <a:noFill/>
        </p:spPr>
        <p:txBody>
          <a:bodyPr wrap="none" rtlCol="0">
            <a:spAutoFit/>
          </a:bodyPr>
          <a:lstStyle/>
          <a:p>
            <a:r>
              <a:rPr lang="ja-JP" altLang="en-US" dirty="0">
                <a:latin typeface="Meiryo UI" charset="-128"/>
                <a:ea typeface="Meiryo UI" charset="-128"/>
                <a:cs typeface="Meiryo UI" charset="-128"/>
              </a:rPr>
              <a:t>③</a:t>
            </a:r>
            <a:r>
              <a:rPr lang="ja-JP" altLang="en-US" sz="1200" dirty="0">
                <a:latin typeface="Meiryo UI" charset="-128"/>
                <a:ea typeface="Meiryo UI" charset="-128"/>
                <a:cs typeface="Meiryo UI" charset="-128"/>
              </a:rPr>
              <a:t>　コンサルティングツールとして</a:t>
            </a:r>
            <a:endParaRPr kumimoji="1" lang="ja-JP" altLang="en-US" sz="1200" dirty="0">
              <a:latin typeface="Meiryo UI" charset="-128"/>
              <a:ea typeface="Meiryo UI" charset="-128"/>
              <a:cs typeface="Meiryo UI" charset="-128"/>
            </a:endParaRPr>
          </a:p>
        </p:txBody>
      </p:sp>
      <p:pic>
        <p:nvPicPr>
          <p:cNvPr id="31" name="図 30"/>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48000" y="629086"/>
            <a:ext cx="720000" cy="404286"/>
          </a:xfrm>
          <a:prstGeom prst="rect">
            <a:avLst/>
          </a:prstGeom>
        </p:spPr>
      </p:pic>
      <p:pic>
        <p:nvPicPr>
          <p:cNvPr id="32" name="図 3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0000" y="730040"/>
            <a:ext cx="720000" cy="202378"/>
          </a:xfrm>
          <a:prstGeom prst="rect">
            <a:avLst/>
          </a:prstGeom>
        </p:spPr>
      </p:pic>
      <p:pic>
        <p:nvPicPr>
          <p:cNvPr id="35" name="図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5732" y="1772816"/>
            <a:ext cx="372537" cy="432000"/>
          </a:xfrm>
          <a:prstGeom prst="rect">
            <a:avLst/>
          </a:prstGeom>
          <a:effectLst>
            <a:outerShdw blurRad="50800" dist="38100" dir="2700000" algn="tl" rotWithShape="0">
              <a:prstClr val="black">
                <a:alpha val="40000"/>
              </a:prstClr>
            </a:outerShdw>
          </a:effectLst>
        </p:spPr>
      </p:pic>
      <p:pic>
        <p:nvPicPr>
          <p:cNvPr id="36" name="図 3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cxnSp>
        <p:nvCxnSpPr>
          <p:cNvPr id="46" name="直線コネクタ 45"/>
          <p:cNvCxnSpPr>
            <a:stCxn id="35" idx="3"/>
            <a:endCxn id="36" idx="1"/>
          </p:cNvCxnSpPr>
          <p:nvPr/>
        </p:nvCxnSpPr>
        <p:spPr>
          <a:xfrm flipV="1">
            <a:off x="1518269" y="1987685"/>
            <a:ext cx="749475" cy="1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319675" y="1988840"/>
            <a:ext cx="902811" cy="261610"/>
          </a:xfrm>
          <a:prstGeom prst="rect">
            <a:avLst/>
          </a:prstGeom>
          <a:noFill/>
        </p:spPr>
        <p:txBody>
          <a:bodyPr wrap="none" rtlCol="0">
            <a:spAutoFit/>
          </a:bodyPr>
          <a:lstStyle/>
          <a:p>
            <a:r>
              <a:rPr kumimoji="1" lang="ja-JP" altLang="en-US" sz="1100">
                <a:latin typeface="Meiryo UI" charset="-128"/>
                <a:ea typeface="Meiryo UI" charset="-128"/>
                <a:cs typeface="Meiryo UI" charset="-128"/>
              </a:rPr>
              <a:t>インターネット</a:t>
            </a:r>
            <a:endParaRPr kumimoji="1" lang="ja-JP" altLang="en-US" sz="1100" dirty="0">
              <a:latin typeface="Meiryo UI" charset="-128"/>
              <a:ea typeface="Meiryo UI" charset="-128"/>
              <a:cs typeface="Meiryo UI" charset="-128"/>
            </a:endParaRPr>
          </a:p>
        </p:txBody>
      </p:sp>
      <p:sp>
        <p:nvSpPr>
          <p:cNvPr id="50" name="角丸四角形 49"/>
          <p:cNvSpPr/>
          <p:nvPr/>
        </p:nvSpPr>
        <p:spPr>
          <a:xfrm>
            <a:off x="1799704" y="1836000"/>
            <a:ext cx="108000" cy="288000"/>
          </a:xfrm>
          <a:prstGeom prst="roundRect">
            <a:avLst/>
          </a:prstGeom>
          <a:pattFill prst="horzBrick">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51" name="図 5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566542" y="1845971"/>
            <a:ext cx="179436" cy="143167"/>
          </a:xfrm>
          <a:prstGeom prst="rect">
            <a:avLst/>
          </a:prstGeom>
        </p:spPr>
      </p:pic>
      <p:pic>
        <p:nvPicPr>
          <p:cNvPr id="52" name="図 5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2486" y="1507114"/>
            <a:ext cx="324000" cy="324000"/>
          </a:xfrm>
          <a:prstGeom prst="rect">
            <a:avLst/>
          </a:prstGeom>
        </p:spPr>
      </p:pic>
      <p:pic>
        <p:nvPicPr>
          <p:cNvPr id="53" name="図 52"/>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326347" y="1831114"/>
            <a:ext cx="360000" cy="360000"/>
          </a:xfrm>
          <a:prstGeom prst="rect">
            <a:avLst/>
          </a:prstGeom>
        </p:spPr>
      </p:pic>
      <p:sp>
        <p:nvSpPr>
          <p:cNvPr id="54" name="左中かっこ 53"/>
          <p:cNvSpPr/>
          <p:nvPr/>
        </p:nvSpPr>
        <p:spPr>
          <a:xfrm rot="5400000">
            <a:off x="1670400" y="1569600"/>
            <a:ext cx="10800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endParaRPr kumimoji="1" lang="ja-JP" altLang="en-US"/>
          </a:p>
        </p:txBody>
      </p:sp>
      <p:sp>
        <p:nvSpPr>
          <p:cNvPr id="55" name="角丸四角形吹き出し 54"/>
          <p:cNvSpPr/>
          <p:nvPr/>
        </p:nvSpPr>
        <p:spPr>
          <a:xfrm>
            <a:off x="1115616" y="1175086"/>
            <a:ext cx="1584176" cy="432000"/>
          </a:xfrm>
          <a:prstGeom prst="wedgeRoundRectCallout">
            <a:avLst>
              <a:gd name="adj1" fmla="val -16109"/>
              <a:gd name="adj2" fmla="val 6250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ネットワーク機器・設定・更新状況などを分析・評価</a:t>
            </a:r>
            <a:endParaRPr kumimoji="1" lang="ja-JP" altLang="en-US" sz="800" dirty="0">
              <a:solidFill>
                <a:schemeClr val="bg1"/>
              </a:solidFill>
              <a:latin typeface="Meiryo UI" charset="-128"/>
              <a:ea typeface="Meiryo UI" charset="-128"/>
              <a:cs typeface="Meiryo UI" charset="-128"/>
            </a:endParaRPr>
          </a:p>
        </p:txBody>
      </p:sp>
      <p:sp>
        <p:nvSpPr>
          <p:cNvPr id="56" name="角丸四角形吹き出し 55"/>
          <p:cNvSpPr/>
          <p:nvPr/>
        </p:nvSpPr>
        <p:spPr>
          <a:xfrm>
            <a:off x="3587308" y="1062600"/>
            <a:ext cx="1537199" cy="432000"/>
          </a:xfrm>
          <a:prstGeom prst="wedgeRoundRectCallout">
            <a:avLst>
              <a:gd name="adj1" fmla="val -48180"/>
              <a:gd name="adj2" fmla="val 8174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2"/>
            </a:pPr>
            <a:r>
              <a:rPr lang="en-US" altLang="ja-JP" sz="800" dirty="0">
                <a:solidFill>
                  <a:schemeClr val="bg1"/>
                </a:solidFill>
                <a:latin typeface="Meiryo UI" charset="-128"/>
                <a:ea typeface="Meiryo UI" charset="-128"/>
                <a:cs typeface="Meiryo UI" charset="-128"/>
              </a:rPr>
              <a:t>SNS</a:t>
            </a:r>
            <a:r>
              <a:rPr lang="ja-JP" altLang="en-US" sz="800" dirty="0">
                <a:solidFill>
                  <a:schemeClr val="bg1"/>
                </a:solidFill>
                <a:latin typeface="Meiryo UI" charset="-128"/>
                <a:ea typeface="Meiryo UI" charset="-128"/>
                <a:cs typeface="Meiryo UI" charset="-128"/>
              </a:rPr>
              <a:t>投稿</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ユーザー（会社メール登録）等を調査・評価</a:t>
            </a:r>
            <a:endParaRPr kumimoji="1" lang="ja-JP" altLang="en-US" sz="800" dirty="0">
              <a:solidFill>
                <a:schemeClr val="bg1"/>
              </a:solidFill>
              <a:latin typeface="Meiryo UI" charset="-128"/>
              <a:ea typeface="Meiryo UI" charset="-128"/>
              <a:cs typeface="Meiryo UI" charset="-128"/>
            </a:endParaRPr>
          </a:p>
        </p:txBody>
      </p:sp>
      <p:sp>
        <p:nvSpPr>
          <p:cNvPr id="57" name="角丸四角形吹き出し 56"/>
          <p:cNvSpPr/>
          <p:nvPr/>
        </p:nvSpPr>
        <p:spPr>
          <a:xfrm>
            <a:off x="71237" y="2327173"/>
            <a:ext cx="1224000" cy="432000"/>
          </a:xfrm>
          <a:prstGeom prst="wedgeRoundRectCallout">
            <a:avLst>
              <a:gd name="adj1" fmla="val 7715"/>
              <a:gd name="adj2" fmla="val -7540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en-US" altLang="ja-JP" sz="800" dirty="0">
                <a:solidFill>
                  <a:schemeClr val="bg1"/>
                </a:solidFill>
                <a:latin typeface="Meiryo UI" charset="-128"/>
                <a:ea typeface="Meiryo UI" charset="-128"/>
                <a:cs typeface="Meiryo UI" charset="-128"/>
              </a:rPr>
              <a:t>OS</a:t>
            </a:r>
            <a:r>
              <a:rPr lang="ja-JP" altLang="en-US" sz="800" dirty="0">
                <a:solidFill>
                  <a:schemeClr val="bg1"/>
                </a:solidFill>
                <a:latin typeface="Meiryo UI" charset="-128"/>
                <a:ea typeface="Meiryo UI" charset="-128"/>
                <a:cs typeface="Meiryo UI" charset="-128"/>
              </a:rPr>
              <a:t>等の更新状況等調査・評価</a:t>
            </a:r>
            <a:endParaRPr lang="en-US" altLang="ja-JP" sz="800" dirty="0">
              <a:solidFill>
                <a:schemeClr val="bg1"/>
              </a:solidFill>
              <a:latin typeface="Meiryo UI" charset="-128"/>
              <a:ea typeface="Meiryo UI" charset="-128"/>
              <a:cs typeface="Meiryo UI" charset="-128"/>
            </a:endParaRPr>
          </a:p>
        </p:txBody>
      </p:sp>
      <p:pic>
        <p:nvPicPr>
          <p:cNvPr id="58" name="図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45764" y="1885011"/>
            <a:ext cx="455795" cy="360000"/>
          </a:xfrm>
          <a:prstGeom prst="rect">
            <a:avLst/>
          </a:prstGeom>
        </p:spPr>
      </p:pic>
      <p:sp>
        <p:nvSpPr>
          <p:cNvPr id="59" name="角丸四角形吹き出し 58"/>
          <p:cNvSpPr/>
          <p:nvPr/>
        </p:nvSpPr>
        <p:spPr>
          <a:xfrm>
            <a:off x="1475832" y="2327173"/>
            <a:ext cx="1584000" cy="432000"/>
          </a:xfrm>
          <a:prstGeom prst="wedgeRoundRectCallout">
            <a:avLst>
              <a:gd name="adj1" fmla="val -1443"/>
              <a:gd name="adj2" fmla="val -101059"/>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プロバイダー等ベンダー評価および、不正な</a:t>
            </a:r>
            <a:r>
              <a:rPr lang="en-US" altLang="ja-JP" sz="800" dirty="0">
                <a:solidFill>
                  <a:schemeClr val="bg1"/>
                </a:solidFill>
                <a:latin typeface="Meiryo UI" charset="-128"/>
                <a:ea typeface="Meiryo UI" charset="-128"/>
                <a:cs typeface="Meiryo UI" charset="-128"/>
              </a:rPr>
              <a:t>C&amp;C</a:t>
            </a:r>
            <a:r>
              <a:rPr lang="ja-JP" altLang="en-US" sz="800" dirty="0">
                <a:solidFill>
                  <a:schemeClr val="bg1"/>
                </a:solidFill>
                <a:latin typeface="Meiryo UI" charset="-128"/>
                <a:ea typeface="Meiryo UI" charset="-128"/>
                <a:cs typeface="Meiryo UI" charset="-128"/>
              </a:rPr>
              <a:t>サーバへの接続有無等の調査・評価</a:t>
            </a:r>
            <a:endParaRPr lang="en-US" altLang="ja-JP" sz="800" dirty="0">
              <a:solidFill>
                <a:schemeClr val="bg1"/>
              </a:solidFill>
              <a:latin typeface="Meiryo UI" charset="-128"/>
              <a:ea typeface="Meiryo UI" charset="-128"/>
              <a:cs typeface="Meiryo UI" charset="-128"/>
            </a:endParaRPr>
          </a:p>
        </p:txBody>
      </p:sp>
      <p:pic>
        <p:nvPicPr>
          <p:cNvPr id="60" name="図 5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61" name="テキスト ボックス 60"/>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cxnSp>
        <p:nvCxnSpPr>
          <p:cNvPr id="64" name="曲線コネクタ 63"/>
          <p:cNvCxnSpPr>
            <a:endCxn id="35" idx="2"/>
          </p:cNvCxnSpPr>
          <p:nvPr/>
        </p:nvCxnSpPr>
        <p:spPr>
          <a:xfrm rot="16200000" flipV="1">
            <a:off x="1328117" y="2208701"/>
            <a:ext cx="942183" cy="934414"/>
          </a:xfrm>
          <a:prstGeom prst="curvedConnector3">
            <a:avLst>
              <a:gd name="adj1" fmla="val -14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図 61"/>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520985" y="2824815"/>
            <a:ext cx="383415" cy="360000"/>
          </a:xfrm>
          <a:prstGeom prst="rect">
            <a:avLst/>
          </a:prstGeom>
          <a:solidFill>
            <a:schemeClr val="bg1"/>
          </a:solidFill>
        </p:spPr>
      </p:pic>
      <p:sp>
        <p:nvSpPr>
          <p:cNvPr id="69" name="角丸四角形吹き出し 68"/>
          <p:cNvSpPr/>
          <p:nvPr/>
        </p:nvSpPr>
        <p:spPr>
          <a:xfrm>
            <a:off x="278603" y="3034525"/>
            <a:ext cx="1224000" cy="432000"/>
          </a:xfrm>
          <a:prstGeom prst="wedgeRoundRectCallout">
            <a:avLst>
              <a:gd name="adj1" fmla="val 52533"/>
              <a:gd name="adj2" fmla="val -6611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ネット上の攻撃メールの宛先などから攻撃状況を分析・評価</a:t>
            </a:r>
            <a:endParaRPr lang="en-US" altLang="ja-JP" sz="800" dirty="0">
              <a:solidFill>
                <a:schemeClr val="bg1"/>
              </a:solidFill>
              <a:latin typeface="Meiryo UI" charset="-128"/>
              <a:ea typeface="Meiryo UI" charset="-128"/>
              <a:cs typeface="Meiryo UI" charset="-128"/>
            </a:endParaRPr>
          </a:p>
        </p:txBody>
      </p:sp>
      <p:sp>
        <p:nvSpPr>
          <p:cNvPr id="70" name="正方形/長方形 69"/>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sp>
        <p:nvSpPr>
          <p:cNvPr id="77" name="角丸四角形吹き出し 76"/>
          <p:cNvSpPr/>
          <p:nvPr/>
        </p:nvSpPr>
        <p:spPr>
          <a:xfrm>
            <a:off x="3227168" y="2368421"/>
            <a:ext cx="1440000" cy="576000"/>
          </a:xfrm>
          <a:prstGeom prst="wedgeRoundRectCallout">
            <a:avLst>
              <a:gd name="adj1" fmla="val -55001"/>
              <a:gd name="adj2" fmla="val 6386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ダークネット上の情報に企業名がないか、漏洩したデータが販売されていないか等を調査・評価する</a:t>
            </a:r>
            <a:endParaRPr lang="en-US" altLang="ja-JP" sz="800" dirty="0">
              <a:solidFill>
                <a:schemeClr val="bg1"/>
              </a:solidFill>
              <a:latin typeface="Meiryo UI" charset="-128"/>
              <a:ea typeface="Meiryo UI" charset="-128"/>
              <a:cs typeface="Meiryo UI" charset="-128"/>
            </a:endParaRPr>
          </a:p>
        </p:txBody>
      </p:sp>
      <p:sp>
        <p:nvSpPr>
          <p:cNvPr id="78" name="正方形/長方形 77"/>
          <p:cNvSpPr/>
          <p:nvPr/>
        </p:nvSpPr>
        <p:spPr>
          <a:xfrm>
            <a:off x="1188000" y="3502800"/>
            <a:ext cx="3312000" cy="540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88900" indent="-85725">
              <a:buFont typeface="Arial" charset="0"/>
              <a:buChar char="•"/>
            </a:pPr>
            <a:r>
              <a:rPr lang="ja-JP" altLang="en-US" sz="800" dirty="0">
                <a:solidFill>
                  <a:schemeClr val="tx1"/>
                </a:solidFill>
                <a:latin typeface="Meiryo UI" charset="-128"/>
                <a:ea typeface="Meiryo UI" charset="-128"/>
                <a:cs typeface="Meiryo UI" charset="-128"/>
              </a:rPr>
              <a:t>①</a:t>
            </a:r>
            <a:r>
              <a:rPr lang="en-US" altLang="ja-JP" sz="800" dirty="0">
                <a:solidFill>
                  <a:schemeClr val="tx1"/>
                </a:solidFill>
                <a:latin typeface="Meiryo UI" charset="-128"/>
                <a:ea typeface="Meiryo UI" charset="-128"/>
                <a:cs typeface="Meiryo UI" charset="-128"/>
              </a:rPr>
              <a:t>〜</a:t>
            </a:r>
            <a:r>
              <a:rPr lang="ja-JP" altLang="en-US" sz="800" dirty="0">
                <a:solidFill>
                  <a:schemeClr val="tx1"/>
                </a:solidFill>
                <a:latin typeface="Meiryo UI" charset="-128"/>
                <a:ea typeface="Meiryo UI" charset="-128"/>
                <a:cs typeface="Meiryo UI" charset="-128"/>
              </a:rPr>
              <a:t>⑥の観点を総合的に評価し、スコアリングする（各項目の重みづけや、どこまでの情報を取れるかが各社の差別化要素）</a:t>
            </a:r>
            <a:endParaRPr lang="en-US" altLang="ja-JP" sz="800" dirty="0">
              <a:solidFill>
                <a:schemeClr val="tx1"/>
              </a:solidFill>
              <a:latin typeface="Meiryo UI" charset="-128"/>
              <a:ea typeface="Meiryo UI" charset="-128"/>
              <a:cs typeface="Meiryo UI" charset="-128"/>
            </a:endParaRPr>
          </a:p>
          <a:p>
            <a:pPr marL="88900" indent="-85725">
              <a:buFont typeface="Arial" charset="0"/>
              <a:buChar char="•"/>
            </a:pPr>
            <a:r>
              <a:rPr lang="ja-JP" altLang="en-US" sz="800" dirty="0">
                <a:solidFill>
                  <a:schemeClr val="tx1"/>
                </a:solidFill>
                <a:latin typeface="Meiryo UI" charset="-128"/>
                <a:ea typeface="Meiryo UI" charset="-128"/>
                <a:cs typeface="Meiryo UI" charset="-128"/>
              </a:rPr>
              <a:t>いわゆるペネトレーションテスト（アタックまでして脆弱性を確認）までは行わないため、当該者（調査対象）の許可なしでも法律上の問題は無い</a:t>
            </a:r>
            <a:endParaRPr lang="en-US" altLang="ja-JP" sz="800" dirty="0">
              <a:solidFill>
                <a:schemeClr val="tx1"/>
              </a:solidFill>
              <a:latin typeface="Meiryo UI" charset="-128"/>
              <a:ea typeface="Meiryo UI" charset="-128"/>
              <a:cs typeface="Meiryo UI" charset="-128"/>
            </a:endParaRPr>
          </a:p>
        </p:txBody>
      </p:sp>
      <p:cxnSp>
        <p:nvCxnSpPr>
          <p:cNvPr id="81" name="曲線コネクタ 80"/>
          <p:cNvCxnSpPr>
            <a:stCxn id="5" idx="3"/>
            <a:endCxn id="15" idx="1"/>
          </p:cNvCxnSpPr>
          <p:nvPr/>
        </p:nvCxnSpPr>
        <p:spPr>
          <a:xfrm flipV="1">
            <a:off x="3131840" y="1628057"/>
            <a:ext cx="2232247" cy="3619191"/>
          </a:xfrm>
          <a:prstGeom prst="curvedConnector3">
            <a:avLst>
              <a:gd name="adj1" fmla="val 74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5" idx="3"/>
            <a:endCxn id="16" idx="1"/>
          </p:cNvCxnSpPr>
          <p:nvPr/>
        </p:nvCxnSpPr>
        <p:spPr>
          <a:xfrm flipV="1">
            <a:off x="3131840" y="3646236"/>
            <a:ext cx="2232248" cy="1601012"/>
          </a:xfrm>
          <a:prstGeom prst="curvedConnector3">
            <a:avLst>
              <a:gd name="adj1" fmla="val 828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正方形/長方形 93"/>
          <p:cNvSpPr/>
          <p:nvPr/>
        </p:nvSpPr>
        <p:spPr>
          <a:xfrm>
            <a:off x="5653174" y="980913"/>
            <a:ext cx="3240000" cy="1655999"/>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外部機関（第三者）が公開されている（ネットで収集できる）情報のみを活用して評価が可能</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損害予測（モデル化）としての活用には、一定期間蓄積したデータと事故データとの相関関係を分析する必要あり</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第三者の評価基準になっている部分があるため、自社状況に合わせて評価づけの重み（重要視する項目）を変更する必要が出てくると思われる</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引受質問事項と評価項目の整合性が必要</a:t>
            </a:r>
            <a:endParaRPr lang="en-US" altLang="ja-JP" sz="1100" dirty="0">
              <a:solidFill>
                <a:schemeClr val="tx1"/>
              </a:solidFill>
              <a:latin typeface="Meiryo UI" charset="-128"/>
              <a:ea typeface="Meiryo UI" charset="-128"/>
              <a:cs typeface="Meiryo UI" charset="-128"/>
            </a:endParaRPr>
          </a:p>
        </p:txBody>
      </p:sp>
      <p:sp>
        <p:nvSpPr>
          <p:cNvPr id="95" name="正方形/長方形 94"/>
          <p:cNvSpPr/>
          <p:nvPr/>
        </p:nvSpPr>
        <p:spPr>
          <a:xfrm>
            <a:off x="5653174" y="3142236"/>
            <a:ext cx="3240000" cy="1368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サイバー保険だけでなく、リスク管理全般のドアノックツールとして利用可能か要検討</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サイバーは保険を担当する財務（総務）部門と異なり、</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部門であることが多いため、得意先の部門間調整に留意が必要（</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部門を超えて「ここにリスク・問題がある」と指摘することを留意する必要がある）</a:t>
            </a:r>
            <a:endParaRPr lang="en-US" altLang="ja-JP" sz="1100" dirty="0">
              <a:solidFill>
                <a:schemeClr val="tx1"/>
              </a:solidFill>
              <a:latin typeface="Meiryo UI" charset="-128"/>
              <a:ea typeface="Meiryo UI" charset="-128"/>
              <a:cs typeface="Meiryo UI" charset="-128"/>
            </a:endParaRPr>
          </a:p>
        </p:txBody>
      </p:sp>
      <p:sp>
        <p:nvSpPr>
          <p:cNvPr id="96" name="正方形/長方形 95"/>
          <p:cNvSpPr/>
          <p:nvPr/>
        </p:nvSpPr>
        <p:spPr>
          <a:xfrm>
            <a:off x="5653174" y="5014807"/>
            <a:ext cx="3240000" cy="1296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「情報セキュリティ</a:t>
            </a:r>
            <a:r>
              <a:rPr lang="en-US" altLang="ja-JP" sz="1100" dirty="0">
                <a:solidFill>
                  <a:schemeClr val="tx1"/>
                </a:solidFill>
                <a:latin typeface="Meiryo UI" charset="-128"/>
                <a:ea typeface="Meiryo UI" charset="-128"/>
                <a:cs typeface="Meiryo UI" charset="-128"/>
              </a:rPr>
              <a:t>Master</a:t>
            </a:r>
            <a:r>
              <a:rPr lang="ja-JP" altLang="en-US" sz="1100" dirty="0">
                <a:solidFill>
                  <a:schemeClr val="tx1"/>
                </a:solidFill>
                <a:latin typeface="Meiryo UI" charset="-128"/>
                <a:ea typeface="Meiryo UI" charset="-128"/>
                <a:cs typeface="Meiryo UI" charset="-128"/>
              </a:rPr>
              <a:t>」の「現状評価」の一つとして提供可能（「サーバ・</a:t>
            </a:r>
            <a:r>
              <a:rPr lang="en-US" altLang="ja-JP" sz="1100" dirty="0">
                <a:solidFill>
                  <a:schemeClr val="tx1"/>
                </a:solidFill>
                <a:latin typeface="Meiryo UI" charset="-128"/>
                <a:ea typeface="Meiryo UI" charset="-128"/>
                <a:cs typeface="Meiryo UI" charset="-128"/>
              </a:rPr>
              <a:t>Web</a:t>
            </a:r>
            <a:r>
              <a:rPr lang="ja-JP" altLang="en-US" sz="1100" dirty="0">
                <a:solidFill>
                  <a:schemeClr val="tx1"/>
                </a:solidFill>
                <a:latin typeface="Meiryo UI" charset="-128"/>
                <a:ea typeface="Meiryo UI" charset="-128"/>
                <a:cs typeface="Meiryo UI" charset="-128"/>
              </a:rPr>
              <a:t>のセキュリティ診断」とは別観点の分析・評価を提供）</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低評価の項目については対応方法をアドバイスあるいは提携企業によるサービスなどを提案することで対応していくことでセキュリティリスクの低減を図る</a:t>
            </a:r>
            <a:endParaRPr lang="en-US" altLang="ja-JP" sz="1100" dirty="0">
              <a:solidFill>
                <a:schemeClr val="tx1"/>
              </a:solidFill>
              <a:latin typeface="Meiryo UI" charset="-128"/>
              <a:ea typeface="Meiryo UI" charset="-128"/>
              <a:cs typeface="Meiryo UI" charset="-128"/>
            </a:endParaRPr>
          </a:p>
        </p:txBody>
      </p:sp>
    </p:spTree>
    <p:extLst>
      <p:ext uri="{BB962C8B-B14F-4D97-AF65-F5344CB8AC3E}">
        <p14:creationId xmlns:p14="http://schemas.microsoft.com/office/powerpoint/2010/main" val="148705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a16="http://schemas.microsoft.com/office/drawing/2014/main"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10</a:t>
            </a:fld>
            <a:endParaRPr lang="en-US" altLang="ja-JP"/>
          </a:p>
        </p:txBody>
      </p:sp>
      <p:sp>
        <p:nvSpPr>
          <p:cNvPr id="6" name="正方形/長方形 5">
            <a:extLst>
              <a:ext uri="{FF2B5EF4-FFF2-40B4-BE49-F238E27FC236}">
                <a16:creationId xmlns:a16="http://schemas.microsoft.com/office/drawing/2014/main" id="{CCCE50F8-40B2-0B46-A940-A47B26116399}"/>
              </a:ext>
            </a:extLst>
          </p:cNvPr>
          <p:cNvSpPr/>
          <p:nvPr/>
        </p:nvSpPr>
        <p:spPr>
          <a:xfrm>
            <a:off x="250378" y="620688"/>
            <a:ext cx="4753670" cy="1080120"/>
          </a:xfrm>
          <a:prstGeom prst="rect">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marL="228600" indent="-228600">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前提条件</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en-US" altLang="ja-JP" sz="1050" dirty="0">
                <a:latin typeface="Meiryo UI" panose="020B0604030504040204" pitchFamily="34" charset="-128"/>
                <a:ea typeface="Meiryo UI" panose="020B0604030504040204" pitchFamily="34" charset="-128"/>
                <a:cs typeface="Meiryo UI" panose="020B0604030504040204" pitchFamily="34" charset="-128"/>
              </a:rPr>
              <a:t>1</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）インターネット経由で提供されるサービス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２）利用サービス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①インターネット上の公開情報に基づくスコアリング等の閲覧</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②サービス利用者側からのお客さま情報（保険金額）アップロード</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３）お客さま情報　　　</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452438"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①法人情報のみ（個人事業主、個人は含まない）</a:t>
            </a:r>
            <a:endParaRPr kumimoji="1" lang="ja-JP" altLang="en-US" sz="12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8" name="正方形/長方形 7">
            <a:extLst>
              <a:ext uri="{FF2B5EF4-FFF2-40B4-BE49-F238E27FC236}">
                <a16:creationId xmlns:a16="http://schemas.microsoft.com/office/drawing/2014/main" id="{7D9DF4E6-C6CE-2A46-B2B5-0FD2081A3980}"/>
              </a:ext>
            </a:extLst>
          </p:cNvPr>
          <p:cNvSpPr/>
          <p:nvPr/>
        </p:nvSpPr>
        <p:spPr>
          <a:xfrm>
            <a:off x="250825" y="1700808"/>
            <a:ext cx="3118161" cy="276999"/>
          </a:xfrm>
          <a:prstGeom prst="rect">
            <a:avLst/>
          </a:prstGeom>
        </p:spPr>
        <p:txBody>
          <a:bodyPr wrap="none">
            <a:spAutoFit/>
          </a:bodyPr>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2</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．契約時の事前確認事項と対応方針（案）</a:t>
            </a:r>
          </a:p>
        </p:txBody>
      </p:sp>
      <p:graphicFrame>
        <p:nvGraphicFramePr>
          <p:cNvPr id="9" name="表 8">
            <a:extLst>
              <a:ext uri="{FF2B5EF4-FFF2-40B4-BE49-F238E27FC236}">
                <a16:creationId xmlns:a16="http://schemas.microsoft.com/office/drawing/2014/main" id="{66963AB6-7999-3A43-AB00-84965F9A5019}"/>
              </a:ext>
            </a:extLst>
          </p:cNvPr>
          <p:cNvGraphicFramePr>
            <a:graphicFrameLocks noGrp="1"/>
          </p:cNvGraphicFramePr>
          <p:nvPr>
            <p:extLst>
              <p:ext uri="{D42A27DB-BD31-4B8C-83A1-F6EECF244321}">
                <p14:modId xmlns:p14="http://schemas.microsoft.com/office/powerpoint/2010/main" val="4027710042"/>
              </p:ext>
            </p:extLst>
          </p:nvPr>
        </p:nvGraphicFramePr>
        <p:xfrm>
          <a:off x="277477" y="1989140"/>
          <a:ext cx="8642349" cy="4404209"/>
        </p:xfrm>
        <a:graphic>
          <a:graphicData uri="http://schemas.openxmlformats.org/drawingml/2006/table">
            <a:tbl>
              <a:tblPr>
                <a:tableStyleId>{69C7853C-536D-4A76-A0AE-DD22124D55A5}</a:tableStyleId>
              </a:tblPr>
              <a:tblGrid>
                <a:gridCol w="936798">
                  <a:extLst>
                    <a:ext uri="{9D8B030D-6E8A-4147-A177-3AD203B41FA5}">
                      <a16:colId xmlns:a16="http://schemas.microsoft.com/office/drawing/2014/main" val="1719372495"/>
                    </a:ext>
                  </a:extLst>
                </a:gridCol>
                <a:gridCol w="936104">
                  <a:extLst>
                    <a:ext uri="{9D8B030D-6E8A-4147-A177-3AD203B41FA5}">
                      <a16:colId xmlns:a16="http://schemas.microsoft.com/office/drawing/2014/main" val="4056274805"/>
                    </a:ext>
                  </a:extLst>
                </a:gridCol>
                <a:gridCol w="1944216">
                  <a:extLst>
                    <a:ext uri="{9D8B030D-6E8A-4147-A177-3AD203B41FA5}">
                      <a16:colId xmlns:a16="http://schemas.microsoft.com/office/drawing/2014/main" val="2585424453"/>
                    </a:ext>
                  </a:extLst>
                </a:gridCol>
                <a:gridCol w="3384376">
                  <a:extLst>
                    <a:ext uri="{9D8B030D-6E8A-4147-A177-3AD203B41FA5}">
                      <a16:colId xmlns:a16="http://schemas.microsoft.com/office/drawing/2014/main" val="823725286"/>
                    </a:ext>
                  </a:extLst>
                </a:gridCol>
                <a:gridCol w="1440855">
                  <a:extLst>
                    <a:ext uri="{9D8B030D-6E8A-4147-A177-3AD203B41FA5}">
                      <a16:colId xmlns:a16="http://schemas.microsoft.com/office/drawing/2014/main" val="973887379"/>
                    </a:ext>
                  </a:extLst>
                </a:gridCol>
              </a:tblGrid>
              <a:tr h="321579">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項目</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コンプラからの</a:t>
                      </a:r>
                      <a:endParaRPr lang="en-US" altLang="ja-JP"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指摘</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からの回答</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契約内容の方向性</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への連絡・確認</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extLst>
                  <a:ext uri="{0D108BD9-81ED-4DB2-BD59-A6C34878D82A}">
                    <a16:rowId xmlns:a16="http://schemas.microsoft.com/office/drawing/2014/main" val="3251545977"/>
                  </a:ext>
                </a:extLst>
              </a:tr>
              <a:tr h="115315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（１）監査条項の有無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・監査条項により、当社監査を認めているか確認すること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①監査条項はなく、追加は困難である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（監査項目の明確化が必要）</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監査を受けており、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レポートは毎年提出可能である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①監査条項の追加は困難と考える。社内（法務、コンプラ）に対しては条項追加に代えて、以下二点（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を根拠に説得（説明）したい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を実施していること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（第三者から厳格な監査を受けている）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会社の特性</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セキュリティーリスク評価企業である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endParaRPr lang="en-US" altLang="ja-JP"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レポートを当社へ毎年送付することを確認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a16="http://schemas.microsoft.com/office/drawing/2014/main" val="3117424084"/>
                  </a:ext>
                </a:extLst>
              </a:tr>
              <a:tr h="100936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２．故意や重過失に対する賠償責任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・賠償責任額が制限されていないか確認すること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①機密情報に関する事項については賠償責任額に上限を設けていない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②機密情報に関する事項に加えて、</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①ユーザー側で入力する主な情報が機密情報に含まれることをインタで確認済み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②今後の</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との提携も見据え、</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からサービスが提供されないことより、</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MS&amp;AD</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グループの業務が中断する場合の賠償責任請求に備えて、</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SLA（Service</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Level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Agreemtn</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を締結したい</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③について、</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SLA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の標準フォーマットの提供依頼</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a16="http://schemas.microsoft.com/office/drawing/2014/main" val="401331169"/>
                  </a:ext>
                </a:extLst>
              </a:tr>
              <a:tr h="1128094">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３．適用法令、管轄裁判所の設定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a:effectLst/>
                          <a:latin typeface="Meiryo UI" panose="020B0604030504040204" pitchFamily="34" charset="-128"/>
                          <a:ea typeface="Meiryo UI" panose="020B0604030504040204" pitchFamily="34" charset="-128"/>
                          <a:cs typeface="Meiryo UI" panose="020B0604030504040204" pitchFamily="34" charset="-128"/>
                        </a:rPr>
                        <a:t>・外国の法令、海外裁判所となっていないか確認すること</a:t>
                      </a:r>
                      <a:endParaRPr lang="ja-JP" altLang="en-US" sz="1000" b="0" i="0" u="none" strike="noStrike">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①適用法令と管轄裁判所を日本にするのは不可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②マサチューセッツの他、以下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3</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つであれば対応可能</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・ニューヨーク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・イングランド</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・ウェールズ</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a.MS</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事務所があるニューヨークを設定する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将来、日本事務所を出す際は適用法令、管轄裁判所を日本にすることを協議する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②について、適用法令と管轄裁判所をニューヨークとすることを確認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a16="http://schemas.microsoft.com/office/drawing/2014/main" val="1369063598"/>
                  </a:ext>
                </a:extLst>
              </a:tr>
              <a:tr h="707387">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４．システムセキュリティ面での確認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・セキュリティ状況確認シートで確認を行うこと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a:t>
                      </a:r>
                      <a:r>
                        <a:rPr lang="en-US" altLang="ja-JP"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からセキュリティ状況チェックシートおよび</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レポートを受領</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①について、以下二点で対応したい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セキュリティ状況チェックシートで問題ないことをインタで確認済み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一部未入力項目があるため、</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へ照会する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について、インタから</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へ未入力項目を確認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a16="http://schemas.microsoft.com/office/drawing/2014/main" val="4061927043"/>
                  </a:ext>
                </a:extLst>
              </a:tr>
            </a:tbl>
          </a:graphicData>
        </a:graphic>
      </p:graphicFrame>
    </p:spTree>
    <p:extLst>
      <p:ext uri="{BB962C8B-B14F-4D97-AF65-F5344CB8AC3E}">
        <p14:creationId xmlns:p14="http://schemas.microsoft.com/office/powerpoint/2010/main" val="213804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a16="http://schemas.microsoft.com/office/drawing/2014/main"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11</a:t>
            </a:fld>
            <a:endParaRPr lang="en-US" altLang="ja-JP"/>
          </a:p>
        </p:txBody>
      </p:sp>
      <p:sp>
        <p:nvSpPr>
          <p:cNvPr id="4" name="テキスト プレースホルダー 3">
            <a:extLst>
              <a:ext uri="{FF2B5EF4-FFF2-40B4-BE49-F238E27FC236}">
                <a16:creationId xmlns:a16="http://schemas.microsoft.com/office/drawing/2014/main" id="{B65E1D13-8ADE-4444-8DEB-CFC1764C2592}"/>
              </a:ext>
            </a:extLst>
          </p:cNvPr>
          <p:cNvSpPr>
            <a:spLocks noGrp="1"/>
          </p:cNvSpPr>
          <p:nvPr>
            <p:ph type="body" idx="4294967295"/>
          </p:nvPr>
        </p:nvSpPr>
        <p:spPr/>
        <p:txBody>
          <a:bodyPr/>
          <a:lstStyle/>
          <a:p>
            <a:r>
              <a:rPr kumimoji="1" lang="ja-JP" altLang="en-US" dirty="0"/>
              <a:t>レポート（日本語化）イメージ</a:t>
            </a:r>
            <a:endParaRPr kumimoji="1" lang="en-US" altLang="ja-JP" dirty="0"/>
          </a:p>
        </p:txBody>
      </p:sp>
      <p:sp>
        <p:nvSpPr>
          <p:cNvPr id="11" name="正方形/長方形 10">
            <a:extLst>
              <a:ext uri="{FF2B5EF4-FFF2-40B4-BE49-F238E27FC236}">
                <a16:creationId xmlns:a16="http://schemas.microsoft.com/office/drawing/2014/main" id="{730A0E4D-9DC8-CA47-8E3E-445183F028FF}"/>
              </a:ext>
            </a:extLst>
          </p:cNvPr>
          <p:cNvSpPr/>
          <p:nvPr/>
        </p:nvSpPr>
        <p:spPr>
          <a:xfrm>
            <a:off x="507013" y="1123656"/>
            <a:ext cx="38088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16D9FBF-3291-8947-BCFD-2FC810797F09}"/>
              </a:ext>
            </a:extLst>
          </p:cNvPr>
          <p:cNvPicPr>
            <a:picLocks noChangeAspect="1"/>
          </p:cNvPicPr>
          <p:nvPr/>
        </p:nvPicPr>
        <p:blipFill>
          <a:blip r:embed="rId3"/>
          <a:stretch>
            <a:fillRect/>
          </a:stretch>
        </p:blipFill>
        <p:spPr>
          <a:xfrm>
            <a:off x="467544" y="1123656"/>
            <a:ext cx="3808800" cy="5401688"/>
          </a:xfrm>
          <a:prstGeom prst="rect">
            <a:avLst/>
          </a:prstGeom>
        </p:spPr>
      </p:pic>
      <p:sp>
        <p:nvSpPr>
          <p:cNvPr id="12" name="正方形/長方形 11">
            <a:extLst>
              <a:ext uri="{FF2B5EF4-FFF2-40B4-BE49-F238E27FC236}">
                <a16:creationId xmlns:a16="http://schemas.microsoft.com/office/drawing/2014/main" id="{82D45316-2AE5-0A41-A8DB-973BABD13C5F}"/>
              </a:ext>
            </a:extLst>
          </p:cNvPr>
          <p:cNvSpPr/>
          <p:nvPr/>
        </p:nvSpPr>
        <p:spPr>
          <a:xfrm>
            <a:off x="4572000" y="1123656"/>
            <a:ext cx="38016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00389CAD-95C8-4A4D-BEB4-BB612B1D8301}"/>
              </a:ext>
            </a:extLst>
          </p:cNvPr>
          <p:cNvPicPr>
            <a:picLocks noChangeAspect="1"/>
          </p:cNvPicPr>
          <p:nvPr/>
        </p:nvPicPr>
        <p:blipFill>
          <a:blip r:embed="rId4"/>
          <a:stretch>
            <a:fillRect/>
          </a:stretch>
        </p:blipFill>
        <p:spPr>
          <a:xfrm>
            <a:off x="4572000" y="1123656"/>
            <a:ext cx="3801600" cy="5397887"/>
          </a:xfrm>
          <a:prstGeom prst="rect">
            <a:avLst/>
          </a:prstGeom>
        </p:spPr>
      </p:pic>
    </p:spTree>
    <p:extLst>
      <p:ext uri="{BB962C8B-B14F-4D97-AF65-F5344CB8AC3E}">
        <p14:creationId xmlns:p14="http://schemas.microsoft.com/office/powerpoint/2010/main" val="139902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a16="http://schemas.microsoft.com/office/drawing/2014/main"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12</a:t>
            </a:fld>
            <a:endParaRPr lang="en-US" altLang="ja-JP"/>
          </a:p>
        </p:txBody>
      </p:sp>
      <p:sp>
        <p:nvSpPr>
          <p:cNvPr id="4" name="テキスト プレースホルダー 3">
            <a:extLst>
              <a:ext uri="{FF2B5EF4-FFF2-40B4-BE49-F238E27FC236}">
                <a16:creationId xmlns:a16="http://schemas.microsoft.com/office/drawing/2014/main"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7" name="図 6">
            <a:extLst>
              <a:ext uri="{FF2B5EF4-FFF2-40B4-BE49-F238E27FC236}">
                <a16:creationId xmlns:a16="http://schemas.microsoft.com/office/drawing/2014/main" id="{678EDCE3-E77A-D74A-92CB-B45304F91E5E}"/>
              </a:ext>
            </a:extLst>
          </p:cNvPr>
          <p:cNvPicPr>
            <a:picLocks noChangeAspect="1"/>
          </p:cNvPicPr>
          <p:nvPr/>
        </p:nvPicPr>
        <p:blipFill>
          <a:blip r:embed="rId3"/>
          <a:stretch>
            <a:fillRect/>
          </a:stretch>
        </p:blipFill>
        <p:spPr>
          <a:xfrm rot="5400000">
            <a:off x="1722742" y="-391272"/>
            <a:ext cx="5398864" cy="8286879"/>
          </a:xfrm>
          <a:prstGeom prst="rect">
            <a:avLst/>
          </a:prstGeom>
        </p:spPr>
      </p:pic>
    </p:spTree>
    <p:extLst>
      <p:ext uri="{BB962C8B-B14F-4D97-AF65-F5344CB8AC3E}">
        <p14:creationId xmlns:p14="http://schemas.microsoft.com/office/powerpoint/2010/main" val="158354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a16="http://schemas.microsoft.com/office/drawing/2014/main"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13</a:t>
            </a:fld>
            <a:endParaRPr lang="en-US" altLang="ja-JP"/>
          </a:p>
        </p:txBody>
      </p:sp>
      <p:sp>
        <p:nvSpPr>
          <p:cNvPr id="4" name="テキスト プレースホルダー 3">
            <a:extLst>
              <a:ext uri="{FF2B5EF4-FFF2-40B4-BE49-F238E27FC236}">
                <a16:creationId xmlns:a16="http://schemas.microsoft.com/office/drawing/2014/main"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5" name="図 4">
            <a:extLst>
              <a:ext uri="{FF2B5EF4-FFF2-40B4-BE49-F238E27FC236}">
                <a16:creationId xmlns:a16="http://schemas.microsoft.com/office/drawing/2014/main" id="{91263879-7F3B-894B-A20A-CF02E22F7447}"/>
              </a:ext>
            </a:extLst>
          </p:cNvPr>
          <p:cNvPicPr>
            <a:picLocks noChangeAspect="1"/>
          </p:cNvPicPr>
          <p:nvPr/>
        </p:nvPicPr>
        <p:blipFill>
          <a:blip r:embed="rId3"/>
          <a:stretch>
            <a:fillRect/>
          </a:stretch>
        </p:blipFill>
        <p:spPr>
          <a:xfrm rot="5400000">
            <a:off x="1939441" y="-607972"/>
            <a:ext cx="4965786" cy="8287200"/>
          </a:xfrm>
          <a:prstGeom prst="rect">
            <a:avLst/>
          </a:prstGeom>
        </p:spPr>
      </p:pic>
      <p:sp>
        <p:nvSpPr>
          <p:cNvPr id="8" name="正方形/長方形 7">
            <a:extLst>
              <a:ext uri="{FF2B5EF4-FFF2-40B4-BE49-F238E27FC236}">
                <a16:creationId xmlns:a16="http://schemas.microsoft.com/office/drawing/2014/main" id="{24D65DA4-FE09-F647-B8B2-97F1D8941F16}"/>
              </a:ext>
            </a:extLst>
          </p:cNvPr>
          <p:cNvSpPr/>
          <p:nvPr/>
        </p:nvSpPr>
        <p:spPr>
          <a:xfrm>
            <a:off x="611560" y="6023029"/>
            <a:ext cx="7954374" cy="338554"/>
          </a:xfrm>
          <a:prstGeom prst="rect">
            <a:avLst/>
          </a:prstGeom>
        </p:spPr>
        <p:txBody>
          <a:bodyPr wrap="square">
            <a:spAutoFit/>
          </a:bodyPr>
          <a:lstStyle/>
          <a:p>
            <a:r>
              <a:rPr lang="en-US" altLang="ja-JP" sz="1600" dirty="0">
                <a:latin typeface="Meiryo UI" panose="020B0604030504040204" pitchFamily="34" charset="-128"/>
                <a:ea typeface="Meiryo UI" panose="020B0604030504040204" pitchFamily="34" charset="-128"/>
                <a:cs typeface="Meiryo UI" panose="020B0604030504040204" pitchFamily="34" charset="-128"/>
              </a:rPr>
              <a:t>2018</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年度、比較検討</a:t>
            </a:r>
            <a:r>
              <a:rPr lang="en-US" altLang="ja-JP" sz="16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選定を行い、外部評価と同様インター総研が窓口となり契約する予定</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10854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EF2572-F65C-DC49-8D9D-9C0E03CDA2D7}"/>
              </a:ext>
            </a:extLst>
          </p:cNvPr>
          <p:cNvSpPr>
            <a:spLocks noGrp="1"/>
          </p:cNvSpPr>
          <p:nvPr>
            <p:ph type="title"/>
          </p:nvPr>
        </p:nvSpPr>
        <p:spPr/>
        <p:txBody>
          <a:bodyPr/>
          <a:lstStyle/>
          <a:p>
            <a:r>
              <a:rPr kumimoji="1" lang="ja-JP" altLang="en-US" dirty="0"/>
              <a:t>目指すべきコンサルティング領域</a:t>
            </a:r>
          </a:p>
        </p:txBody>
      </p:sp>
      <p:sp>
        <p:nvSpPr>
          <p:cNvPr id="3" name="スライド番号プレースホルダー 2">
            <a:extLst>
              <a:ext uri="{FF2B5EF4-FFF2-40B4-BE49-F238E27FC236}">
                <a16:creationId xmlns:a16="http://schemas.microsoft.com/office/drawing/2014/main"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14</a:t>
            </a:fld>
            <a:endParaRPr lang="en-US" altLang="ja-JP"/>
          </a:p>
        </p:txBody>
      </p:sp>
      <p:grpSp>
        <p:nvGrpSpPr>
          <p:cNvPr id="9" name="グループ化 8">
            <a:extLst>
              <a:ext uri="{FF2B5EF4-FFF2-40B4-BE49-F238E27FC236}">
                <a16:creationId xmlns:a16="http://schemas.microsoft.com/office/drawing/2014/main" id="{04BD7ABB-B81C-3B46-8DCB-D78F02083C3F}"/>
              </a:ext>
            </a:extLst>
          </p:cNvPr>
          <p:cNvGrpSpPr/>
          <p:nvPr/>
        </p:nvGrpSpPr>
        <p:grpSpPr>
          <a:xfrm>
            <a:off x="1096194" y="862483"/>
            <a:ext cx="1006672" cy="706570"/>
            <a:chOff x="2267744" y="1634400"/>
            <a:chExt cx="1006672" cy="706570"/>
          </a:xfrm>
        </p:grpSpPr>
        <p:pic>
          <p:nvPicPr>
            <p:cNvPr id="5" name="図 4">
              <a:extLst>
                <a:ext uri="{FF2B5EF4-FFF2-40B4-BE49-F238E27FC236}">
                  <a16:creationId xmlns:a16="http://schemas.microsoft.com/office/drawing/2014/main" id="{D10EA19D-FEAD-1246-AC14-D48EFE529ED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sp>
          <p:nvSpPr>
            <p:cNvPr id="6" name="テキスト ボックス 5">
              <a:extLst>
                <a:ext uri="{FF2B5EF4-FFF2-40B4-BE49-F238E27FC236}">
                  <a16:creationId xmlns:a16="http://schemas.microsoft.com/office/drawing/2014/main" id="{F4A9E92E-D01C-0E4F-A134-413B2F08FE18}"/>
                </a:ext>
              </a:extLst>
            </p:cNvPr>
            <p:cNvSpPr txBox="1"/>
            <p:nvPr/>
          </p:nvSpPr>
          <p:spPr>
            <a:xfrm>
              <a:off x="2319675" y="2025832"/>
              <a:ext cx="902811" cy="261610"/>
            </a:xfrm>
            <a:prstGeom prst="rect">
              <a:avLst/>
            </a:prstGeom>
            <a:noFill/>
          </p:spPr>
          <p:txBody>
            <a:bodyPr wrap="none" rtlCol="0">
              <a:spAutoFit/>
            </a:bodyPr>
            <a:lstStyle/>
            <a:p>
              <a:r>
                <a:rPr kumimoji="1" lang="ja-JP" altLang="en-US" sz="1100" dirty="0">
                  <a:latin typeface="Meiryo UI" charset="-128"/>
                  <a:ea typeface="Meiryo UI" charset="-128"/>
                  <a:cs typeface="Meiryo UI" charset="-128"/>
                </a:rPr>
                <a:t>インターネット</a:t>
              </a:r>
            </a:p>
          </p:txBody>
        </p:sp>
      </p:grpSp>
      <p:sp>
        <p:nvSpPr>
          <p:cNvPr id="120" name="角丸四角形 119">
            <a:extLst>
              <a:ext uri="{FF2B5EF4-FFF2-40B4-BE49-F238E27FC236}">
                <a16:creationId xmlns:a16="http://schemas.microsoft.com/office/drawing/2014/main" id="{F71FD099-FF11-3D4E-B48E-22A36F1A7809}"/>
              </a:ext>
            </a:extLst>
          </p:cNvPr>
          <p:cNvSpPr/>
          <p:nvPr/>
        </p:nvSpPr>
        <p:spPr>
          <a:xfrm>
            <a:off x="5465993" y="843321"/>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10" name="グループ化 9">
            <a:extLst>
              <a:ext uri="{FF2B5EF4-FFF2-40B4-BE49-F238E27FC236}">
                <a16:creationId xmlns:a16="http://schemas.microsoft.com/office/drawing/2014/main" id="{3F4901B7-F20D-3F46-83ED-19E1257C4432}"/>
              </a:ext>
            </a:extLst>
          </p:cNvPr>
          <p:cNvGrpSpPr/>
          <p:nvPr/>
        </p:nvGrpSpPr>
        <p:grpSpPr>
          <a:xfrm>
            <a:off x="5663993" y="862483"/>
            <a:ext cx="1008000" cy="675327"/>
            <a:chOff x="2266415" y="2809336"/>
            <a:chExt cx="1008000" cy="675327"/>
          </a:xfrm>
        </p:grpSpPr>
        <p:pic>
          <p:nvPicPr>
            <p:cNvPr id="7" name="図 6">
              <a:extLst>
                <a:ext uri="{FF2B5EF4-FFF2-40B4-BE49-F238E27FC236}">
                  <a16:creationId xmlns:a16="http://schemas.microsoft.com/office/drawing/2014/main" id="{25124CEC-B4B4-DD49-987C-980DBA91A98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8" name="テキスト ボックス 7">
              <a:extLst>
                <a:ext uri="{FF2B5EF4-FFF2-40B4-BE49-F238E27FC236}">
                  <a16:creationId xmlns:a16="http://schemas.microsoft.com/office/drawing/2014/main" id="{B4BAFAA3-4740-F241-B825-B4ACDAE96E38}"/>
                </a:ext>
              </a:extLst>
            </p:cNvPr>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grpSp>
      <p:sp>
        <p:nvSpPr>
          <p:cNvPr id="11" name="正方形/長方形 10">
            <a:extLst>
              <a:ext uri="{FF2B5EF4-FFF2-40B4-BE49-F238E27FC236}">
                <a16:creationId xmlns:a16="http://schemas.microsoft.com/office/drawing/2014/main" id="{FF856FCA-DA07-FC47-B99D-4D755CCE6A2A}"/>
              </a:ext>
            </a:extLst>
          </p:cNvPr>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grpSp>
        <p:nvGrpSpPr>
          <p:cNvPr id="15" name="グループ化 14">
            <a:extLst>
              <a:ext uri="{FF2B5EF4-FFF2-40B4-BE49-F238E27FC236}">
                <a16:creationId xmlns:a16="http://schemas.microsoft.com/office/drawing/2014/main" id="{17675495-F492-2649-95F0-0B6C902556FF}"/>
              </a:ext>
            </a:extLst>
          </p:cNvPr>
          <p:cNvGrpSpPr/>
          <p:nvPr/>
        </p:nvGrpSpPr>
        <p:grpSpPr>
          <a:xfrm>
            <a:off x="2510240" y="1065054"/>
            <a:ext cx="718064" cy="503999"/>
            <a:chOff x="2411413" y="1815483"/>
            <a:chExt cx="718064" cy="503999"/>
          </a:xfrm>
        </p:grpSpPr>
        <p:pic>
          <p:nvPicPr>
            <p:cNvPr id="13" name="図 12">
              <a:extLst>
                <a:ext uri="{FF2B5EF4-FFF2-40B4-BE49-F238E27FC236}">
                  <a16:creationId xmlns:a16="http://schemas.microsoft.com/office/drawing/2014/main" id="{4F8D815C-3F99-2B4D-82BA-EEC2256DAA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11413" y="1815483"/>
              <a:ext cx="718064" cy="503999"/>
            </a:xfrm>
            <a:prstGeom prst="rect">
              <a:avLst/>
            </a:prstGeom>
          </p:spPr>
        </p:pic>
        <p:sp>
          <p:nvSpPr>
            <p:cNvPr id="14" name="テキスト ボックス 13">
              <a:extLst>
                <a:ext uri="{FF2B5EF4-FFF2-40B4-BE49-F238E27FC236}">
                  <a16:creationId xmlns:a16="http://schemas.microsoft.com/office/drawing/2014/main" id="{181989BE-27F0-974E-998E-36464CF19A60}"/>
                </a:ext>
              </a:extLst>
            </p:cNvPr>
            <p:cNvSpPr txBox="1"/>
            <p:nvPr/>
          </p:nvSpPr>
          <p:spPr>
            <a:xfrm>
              <a:off x="2478538" y="2020764"/>
              <a:ext cx="583814" cy="261610"/>
            </a:xfrm>
            <a:prstGeom prst="rect">
              <a:avLst/>
            </a:prstGeom>
            <a:noFill/>
          </p:spPr>
          <p:txBody>
            <a:bodyPr wrap="none" rtlCol="0">
              <a:spAutoFit/>
            </a:bodyPr>
            <a:lstStyle/>
            <a:p>
              <a:r>
                <a:rPr lang="ja-JP" altLang="en-US" sz="1100" dirty="0">
                  <a:latin typeface="Meiryo UI" charset="-128"/>
                  <a:ea typeface="Meiryo UI" charset="-128"/>
                  <a:cs typeface="Meiryo UI" charset="-128"/>
                </a:rPr>
                <a:t>クラウド</a:t>
              </a:r>
              <a:endParaRPr kumimoji="1" lang="ja-JP" altLang="en-US" sz="1100" dirty="0">
                <a:latin typeface="Meiryo UI" charset="-128"/>
                <a:ea typeface="Meiryo UI" charset="-128"/>
                <a:cs typeface="Meiryo UI" charset="-128"/>
              </a:endParaRPr>
            </a:p>
          </p:txBody>
        </p:sp>
      </p:grpSp>
      <p:sp>
        <p:nvSpPr>
          <p:cNvPr id="18" name="正方形/長方形 17">
            <a:extLst>
              <a:ext uri="{FF2B5EF4-FFF2-40B4-BE49-F238E27FC236}">
                <a16:creationId xmlns:a16="http://schemas.microsoft.com/office/drawing/2014/main" id="{726927E8-EF9C-BE4F-B68C-7B8DA0E2A7FB}"/>
              </a:ext>
            </a:extLst>
          </p:cNvPr>
          <p:cNvSpPr/>
          <p:nvPr/>
        </p:nvSpPr>
        <p:spPr>
          <a:xfrm>
            <a:off x="6732587" y="2353683"/>
            <a:ext cx="2160587" cy="1490464"/>
          </a:xfrm>
          <a:prstGeom prst="rect">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角丸四角形 115">
            <a:extLst>
              <a:ext uri="{FF2B5EF4-FFF2-40B4-BE49-F238E27FC236}">
                <a16:creationId xmlns:a16="http://schemas.microsoft.com/office/drawing/2014/main" id="{9E9952F8-C0C4-8E43-ACBD-288556211C1C}"/>
              </a:ext>
            </a:extLst>
          </p:cNvPr>
          <p:cNvSpPr/>
          <p:nvPr/>
        </p:nvSpPr>
        <p:spPr>
          <a:xfrm>
            <a:off x="899592" y="2132856"/>
            <a:ext cx="3076126" cy="91916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正方形/長方形 16">
            <a:extLst>
              <a:ext uri="{FF2B5EF4-FFF2-40B4-BE49-F238E27FC236}">
                <a16:creationId xmlns:a16="http://schemas.microsoft.com/office/drawing/2014/main" id="{13A29AFF-09E8-5B42-B6FE-24AB338BEF8E}"/>
              </a:ext>
            </a:extLst>
          </p:cNvPr>
          <p:cNvSpPr/>
          <p:nvPr/>
        </p:nvSpPr>
        <p:spPr>
          <a:xfrm>
            <a:off x="827584" y="2353683"/>
            <a:ext cx="5905004" cy="1490464"/>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BE09075-6D5C-E740-93AA-4F5CC657236C}"/>
              </a:ext>
            </a:extLst>
          </p:cNvPr>
          <p:cNvSpPr/>
          <p:nvPr/>
        </p:nvSpPr>
        <p:spPr>
          <a:xfrm>
            <a:off x="1023530" y="2182661"/>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ネットワーク機器</a:t>
            </a:r>
          </a:p>
        </p:txBody>
      </p:sp>
      <p:sp>
        <p:nvSpPr>
          <p:cNvPr id="20" name="正方形/長方形 19">
            <a:extLst>
              <a:ext uri="{FF2B5EF4-FFF2-40B4-BE49-F238E27FC236}">
                <a16:creationId xmlns:a16="http://schemas.microsoft.com/office/drawing/2014/main" id="{ABB122A8-A0EF-DE48-AEA3-09BC2723C409}"/>
              </a:ext>
            </a:extLst>
          </p:cNvPr>
          <p:cNvSpPr/>
          <p:nvPr/>
        </p:nvSpPr>
        <p:spPr>
          <a:xfrm>
            <a:off x="1383530" y="2738875"/>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22" name="直線コネクタ 21">
            <a:extLst>
              <a:ext uri="{FF2B5EF4-FFF2-40B4-BE49-F238E27FC236}">
                <a16:creationId xmlns:a16="http://schemas.microsoft.com/office/drawing/2014/main" id="{00C097D9-3863-AA40-AC0D-31C896F329A4}"/>
              </a:ext>
            </a:extLst>
          </p:cNvPr>
          <p:cNvCxnSpPr>
            <a:cxnSpLocks/>
            <a:stCxn id="6" idx="2"/>
            <a:endCxn id="19" idx="0"/>
          </p:cNvCxnSpPr>
          <p:nvPr/>
        </p:nvCxnSpPr>
        <p:spPr>
          <a:xfrm flipH="1">
            <a:off x="1599530" y="1515525"/>
            <a:ext cx="1" cy="667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853F88E-A635-A149-9E8C-8507C8645C22}"/>
              </a:ext>
            </a:extLst>
          </p:cNvPr>
          <p:cNvCxnSpPr>
            <a:cxnSpLocks/>
            <a:stCxn id="14" idx="2"/>
            <a:endCxn id="19" idx="0"/>
          </p:cNvCxnSpPr>
          <p:nvPr/>
        </p:nvCxnSpPr>
        <p:spPr>
          <a:xfrm flipH="1">
            <a:off x="1599530" y="1531945"/>
            <a:ext cx="1269742" cy="650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702342D-31D6-7742-8C87-FCCBAB396774}"/>
              </a:ext>
            </a:extLst>
          </p:cNvPr>
          <p:cNvCxnSpPr>
            <a:cxnSpLocks/>
            <a:stCxn id="20" idx="0"/>
            <a:endCxn id="19" idx="2"/>
          </p:cNvCxnSpPr>
          <p:nvPr/>
        </p:nvCxnSpPr>
        <p:spPr>
          <a:xfrm flipV="1">
            <a:off x="1599530" y="2542701"/>
            <a:ext cx="0" cy="1961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角丸四角形 117">
            <a:extLst>
              <a:ext uri="{FF2B5EF4-FFF2-40B4-BE49-F238E27FC236}">
                <a16:creationId xmlns:a16="http://schemas.microsoft.com/office/drawing/2014/main" id="{EB075EA3-B27C-4E48-938A-35580B55C87A}"/>
              </a:ext>
            </a:extLst>
          </p:cNvPr>
          <p:cNvSpPr/>
          <p:nvPr/>
        </p:nvSpPr>
        <p:spPr>
          <a:xfrm>
            <a:off x="900000" y="3118732"/>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38" name="グループ化 37">
            <a:extLst>
              <a:ext uri="{FF2B5EF4-FFF2-40B4-BE49-F238E27FC236}">
                <a16:creationId xmlns:a16="http://schemas.microsoft.com/office/drawing/2014/main" id="{BF028D52-F5E8-AE42-9729-09733785F9C6}"/>
              </a:ext>
            </a:extLst>
          </p:cNvPr>
          <p:cNvGrpSpPr/>
          <p:nvPr/>
        </p:nvGrpSpPr>
        <p:grpSpPr>
          <a:xfrm>
            <a:off x="1043608" y="3412139"/>
            <a:ext cx="215305" cy="360000"/>
            <a:chOff x="1259632" y="3429000"/>
            <a:chExt cx="215305" cy="360000"/>
          </a:xfrm>
        </p:grpSpPr>
        <p:sp>
          <p:nvSpPr>
            <p:cNvPr id="32" name="角丸四角形 31">
              <a:extLst>
                <a:ext uri="{FF2B5EF4-FFF2-40B4-BE49-F238E27FC236}">
                  <a16:creationId xmlns:a16="http://schemas.microsoft.com/office/drawing/2014/main" id="{B1009C24-1577-274C-936A-685740095D16}"/>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34" name="直線コネクタ 33">
              <a:extLst>
                <a:ext uri="{FF2B5EF4-FFF2-40B4-BE49-F238E27FC236}">
                  <a16:creationId xmlns:a16="http://schemas.microsoft.com/office/drawing/2014/main" id="{8E637409-B600-0A4A-87BE-CE2B1BC535DC}"/>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0E8B0B4-3C0D-C14C-BBFB-CC06505C2F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B7EAD2E-311D-D94D-90AF-53754CCE7980}"/>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円/楕円 36">
              <a:extLst>
                <a:ext uri="{FF2B5EF4-FFF2-40B4-BE49-F238E27FC236}">
                  <a16:creationId xmlns:a16="http://schemas.microsoft.com/office/drawing/2014/main" id="{E2B0D64E-A8BF-034E-AA21-DA18908E79BD}"/>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39" name="グループ化 38">
            <a:extLst>
              <a:ext uri="{FF2B5EF4-FFF2-40B4-BE49-F238E27FC236}">
                <a16:creationId xmlns:a16="http://schemas.microsoft.com/office/drawing/2014/main" id="{ACDD96D8-EC5A-2D40-9DE4-E96183B1BE74}"/>
              </a:ext>
            </a:extLst>
          </p:cNvPr>
          <p:cNvGrpSpPr/>
          <p:nvPr/>
        </p:nvGrpSpPr>
        <p:grpSpPr>
          <a:xfrm>
            <a:off x="1968008" y="3412139"/>
            <a:ext cx="215305" cy="360000"/>
            <a:chOff x="1259632" y="3429000"/>
            <a:chExt cx="215305" cy="360000"/>
          </a:xfrm>
        </p:grpSpPr>
        <p:sp>
          <p:nvSpPr>
            <p:cNvPr id="40" name="角丸四角形 39">
              <a:extLst>
                <a:ext uri="{FF2B5EF4-FFF2-40B4-BE49-F238E27FC236}">
                  <a16:creationId xmlns:a16="http://schemas.microsoft.com/office/drawing/2014/main" id="{CAE3A554-24C1-AE41-A3CE-D3B81AB994C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1" name="直線コネクタ 40">
              <a:extLst>
                <a:ext uri="{FF2B5EF4-FFF2-40B4-BE49-F238E27FC236}">
                  <a16:creationId xmlns:a16="http://schemas.microsoft.com/office/drawing/2014/main" id="{D8DE9507-0DA5-2D43-BAF8-41F324DE2FEB}"/>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D2AAE78-D021-4F43-B854-1D3B791714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58AA9EA-04D7-B341-A17E-E73DC4316EB9}"/>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円/楕円 43">
              <a:extLst>
                <a:ext uri="{FF2B5EF4-FFF2-40B4-BE49-F238E27FC236}">
                  <a16:creationId xmlns:a16="http://schemas.microsoft.com/office/drawing/2014/main" id="{D9795420-4C60-CB4B-A88F-9E3F6CDB8DAC}"/>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45" name="グループ化 44">
            <a:extLst>
              <a:ext uri="{FF2B5EF4-FFF2-40B4-BE49-F238E27FC236}">
                <a16:creationId xmlns:a16="http://schemas.microsoft.com/office/drawing/2014/main" id="{BDE63270-B882-E343-B010-FF03F59D0AA3}"/>
              </a:ext>
            </a:extLst>
          </p:cNvPr>
          <p:cNvGrpSpPr/>
          <p:nvPr/>
        </p:nvGrpSpPr>
        <p:grpSpPr>
          <a:xfrm>
            <a:off x="1351741" y="3412139"/>
            <a:ext cx="215305" cy="360000"/>
            <a:chOff x="1259632" y="3429000"/>
            <a:chExt cx="215305" cy="360000"/>
          </a:xfrm>
        </p:grpSpPr>
        <p:sp>
          <p:nvSpPr>
            <p:cNvPr id="46" name="角丸四角形 45">
              <a:extLst>
                <a:ext uri="{FF2B5EF4-FFF2-40B4-BE49-F238E27FC236}">
                  <a16:creationId xmlns:a16="http://schemas.microsoft.com/office/drawing/2014/main" id="{57F03F10-DF23-CB48-8DB8-57A9EFD726BD}"/>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7" name="直線コネクタ 46">
              <a:extLst>
                <a:ext uri="{FF2B5EF4-FFF2-40B4-BE49-F238E27FC236}">
                  <a16:creationId xmlns:a16="http://schemas.microsoft.com/office/drawing/2014/main" id="{AEA1201D-2AA8-B045-84C9-ADC86F482577}"/>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FFC290B-B545-E046-867E-7EC3F146556D}"/>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41BCEF-A6D8-3C4D-A2BE-3FB39A7E0EDC}"/>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円/楕円 49">
              <a:extLst>
                <a:ext uri="{FF2B5EF4-FFF2-40B4-BE49-F238E27FC236}">
                  <a16:creationId xmlns:a16="http://schemas.microsoft.com/office/drawing/2014/main" id="{E52293E8-0E69-A143-9E78-3536393F6205}"/>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57" name="グループ化 56">
            <a:extLst>
              <a:ext uri="{FF2B5EF4-FFF2-40B4-BE49-F238E27FC236}">
                <a16:creationId xmlns:a16="http://schemas.microsoft.com/office/drawing/2014/main" id="{C9667EDE-E8D3-3842-9BCA-583B6CF51F5D}"/>
              </a:ext>
            </a:extLst>
          </p:cNvPr>
          <p:cNvGrpSpPr/>
          <p:nvPr/>
        </p:nvGrpSpPr>
        <p:grpSpPr>
          <a:xfrm>
            <a:off x="1659874" y="3412139"/>
            <a:ext cx="215305" cy="360000"/>
            <a:chOff x="1259632" y="3429000"/>
            <a:chExt cx="215305" cy="360000"/>
          </a:xfrm>
        </p:grpSpPr>
        <p:sp>
          <p:nvSpPr>
            <p:cNvPr id="58" name="角丸四角形 57">
              <a:extLst>
                <a:ext uri="{FF2B5EF4-FFF2-40B4-BE49-F238E27FC236}">
                  <a16:creationId xmlns:a16="http://schemas.microsoft.com/office/drawing/2014/main" id="{4908FFEF-473F-AE47-8312-A1D6F5D3ED2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59" name="直線コネクタ 58">
              <a:extLst>
                <a:ext uri="{FF2B5EF4-FFF2-40B4-BE49-F238E27FC236}">
                  <a16:creationId xmlns:a16="http://schemas.microsoft.com/office/drawing/2014/main" id="{98C6C97F-80FE-ED4F-B0FE-BCA8BAAA4459}"/>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0FEFD328-BA5E-654E-B10F-F3C3CE926985}"/>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D81EF33-2392-4842-AE77-B30B021FC884}"/>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円/楕円 61">
              <a:extLst>
                <a:ext uri="{FF2B5EF4-FFF2-40B4-BE49-F238E27FC236}">
                  <a16:creationId xmlns:a16="http://schemas.microsoft.com/office/drawing/2014/main" id="{CDA3FF35-1F97-084C-B503-59048DE316DA}"/>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cxnSp>
        <p:nvCxnSpPr>
          <p:cNvPr id="64" name="カギ線コネクタ 63">
            <a:extLst>
              <a:ext uri="{FF2B5EF4-FFF2-40B4-BE49-F238E27FC236}">
                <a16:creationId xmlns:a16="http://schemas.microsoft.com/office/drawing/2014/main" id="{873F6204-3AE5-A942-9AA1-D49B7E372E48}"/>
              </a:ext>
            </a:extLst>
          </p:cNvPr>
          <p:cNvCxnSpPr>
            <a:cxnSpLocks/>
            <a:stCxn id="20" idx="2"/>
            <a:endCxn id="32" idx="0"/>
          </p:cNvCxnSpPr>
          <p:nvPr/>
        </p:nvCxnSpPr>
        <p:spPr>
          <a:xfrm rot="5400000">
            <a:off x="1146764" y="2959373"/>
            <a:ext cx="457264" cy="44826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カギ線コネクタ 66">
            <a:extLst>
              <a:ext uri="{FF2B5EF4-FFF2-40B4-BE49-F238E27FC236}">
                <a16:creationId xmlns:a16="http://schemas.microsoft.com/office/drawing/2014/main" id="{6CE752C5-5E96-094D-92E4-9CE64938A08D}"/>
              </a:ext>
            </a:extLst>
          </p:cNvPr>
          <p:cNvCxnSpPr>
            <a:cxnSpLocks/>
            <a:stCxn id="20" idx="2"/>
            <a:endCxn id="46" idx="0"/>
          </p:cNvCxnSpPr>
          <p:nvPr/>
        </p:nvCxnSpPr>
        <p:spPr>
          <a:xfrm rot="5400000">
            <a:off x="1300830" y="3113439"/>
            <a:ext cx="457264" cy="14013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カギ線コネクタ 69">
            <a:extLst>
              <a:ext uri="{FF2B5EF4-FFF2-40B4-BE49-F238E27FC236}">
                <a16:creationId xmlns:a16="http://schemas.microsoft.com/office/drawing/2014/main" id="{2CD508D0-2C2D-9C45-A6E7-13C9827BE652}"/>
              </a:ext>
            </a:extLst>
          </p:cNvPr>
          <p:cNvCxnSpPr>
            <a:cxnSpLocks/>
            <a:stCxn id="20" idx="2"/>
            <a:endCxn id="58" idx="0"/>
          </p:cNvCxnSpPr>
          <p:nvPr/>
        </p:nvCxnSpPr>
        <p:spPr>
          <a:xfrm rot="16200000" flipH="1">
            <a:off x="1454896" y="3099508"/>
            <a:ext cx="457264" cy="16799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カギ線コネクタ 72">
            <a:extLst>
              <a:ext uri="{FF2B5EF4-FFF2-40B4-BE49-F238E27FC236}">
                <a16:creationId xmlns:a16="http://schemas.microsoft.com/office/drawing/2014/main" id="{1E8E5271-7E05-0D4D-A188-F75FB7A50A1B}"/>
              </a:ext>
            </a:extLst>
          </p:cNvPr>
          <p:cNvCxnSpPr>
            <a:cxnSpLocks/>
            <a:stCxn id="20" idx="2"/>
            <a:endCxn id="40" idx="0"/>
          </p:cNvCxnSpPr>
          <p:nvPr/>
        </p:nvCxnSpPr>
        <p:spPr>
          <a:xfrm rot="16200000" flipH="1">
            <a:off x="1608963" y="2945441"/>
            <a:ext cx="457264" cy="47613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0B3AC13F-5A00-9540-8840-CCB247699515}"/>
              </a:ext>
            </a:extLst>
          </p:cNvPr>
          <p:cNvSpPr/>
          <p:nvPr/>
        </p:nvSpPr>
        <p:spPr>
          <a:xfrm>
            <a:off x="3365679" y="2736381"/>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9" name="角丸四角形 118">
            <a:extLst>
              <a:ext uri="{FF2B5EF4-FFF2-40B4-BE49-F238E27FC236}">
                <a16:creationId xmlns:a16="http://schemas.microsoft.com/office/drawing/2014/main" id="{EAFFFDEA-BFD2-064F-BFDF-F580E4A0F6D4}"/>
              </a:ext>
            </a:extLst>
          </p:cNvPr>
          <p:cNvSpPr/>
          <p:nvPr/>
        </p:nvSpPr>
        <p:spPr>
          <a:xfrm>
            <a:off x="3052592" y="3114321"/>
            <a:ext cx="2815552"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77" name="図 76">
            <a:extLst>
              <a:ext uri="{FF2B5EF4-FFF2-40B4-BE49-F238E27FC236}">
                <a16:creationId xmlns:a16="http://schemas.microsoft.com/office/drawing/2014/main" id="{9CD2198D-9164-874E-8878-90DA6A24695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53782" y="3412139"/>
            <a:ext cx="455795" cy="360000"/>
          </a:xfrm>
          <a:prstGeom prst="rect">
            <a:avLst/>
          </a:prstGeom>
        </p:spPr>
      </p:pic>
      <p:pic>
        <p:nvPicPr>
          <p:cNvPr id="78" name="図 77">
            <a:extLst>
              <a:ext uri="{FF2B5EF4-FFF2-40B4-BE49-F238E27FC236}">
                <a16:creationId xmlns:a16="http://schemas.microsoft.com/office/drawing/2014/main" id="{E7FD13D1-C91B-3744-ADC4-C379C0AF64B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75718" y="3412139"/>
            <a:ext cx="455795" cy="360000"/>
          </a:xfrm>
          <a:prstGeom prst="rect">
            <a:avLst/>
          </a:prstGeom>
        </p:spPr>
      </p:pic>
      <p:pic>
        <p:nvPicPr>
          <p:cNvPr id="79" name="図 78">
            <a:extLst>
              <a:ext uri="{FF2B5EF4-FFF2-40B4-BE49-F238E27FC236}">
                <a16:creationId xmlns:a16="http://schemas.microsoft.com/office/drawing/2014/main" id="{DF323436-054C-4247-9AAB-D0726A414F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91958" y="3412139"/>
            <a:ext cx="455795" cy="360000"/>
          </a:xfrm>
          <a:prstGeom prst="rect">
            <a:avLst/>
          </a:prstGeom>
        </p:spPr>
      </p:pic>
      <p:pic>
        <p:nvPicPr>
          <p:cNvPr id="16" name="図 15">
            <a:extLst>
              <a:ext uri="{FF2B5EF4-FFF2-40B4-BE49-F238E27FC236}">
                <a16:creationId xmlns:a16="http://schemas.microsoft.com/office/drawing/2014/main" id="{2A7C1CB1-3289-C64D-98C3-87F97BB5AA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08198" y="3412139"/>
            <a:ext cx="455795" cy="360000"/>
          </a:xfrm>
          <a:prstGeom prst="rect">
            <a:avLst/>
          </a:prstGeom>
        </p:spPr>
      </p:pic>
      <p:cxnSp>
        <p:nvCxnSpPr>
          <p:cNvPr id="80" name="直線コネクタ 79">
            <a:extLst>
              <a:ext uri="{FF2B5EF4-FFF2-40B4-BE49-F238E27FC236}">
                <a16:creationId xmlns:a16="http://schemas.microsoft.com/office/drawing/2014/main" id="{78554D88-DF64-EA48-8CA5-199AADD54C6B}"/>
              </a:ext>
            </a:extLst>
          </p:cNvPr>
          <p:cNvCxnSpPr>
            <a:cxnSpLocks/>
            <a:stCxn id="76" idx="1"/>
            <a:endCxn id="20" idx="3"/>
          </p:cNvCxnSpPr>
          <p:nvPr/>
        </p:nvCxnSpPr>
        <p:spPr>
          <a:xfrm flipH="1">
            <a:off x="1815530" y="2844381"/>
            <a:ext cx="1550149" cy="24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id="{DA3D5608-E550-B048-8635-EDB79C78C240}"/>
              </a:ext>
            </a:extLst>
          </p:cNvPr>
          <p:cNvCxnSpPr>
            <a:cxnSpLocks/>
            <a:stCxn id="76" idx="2"/>
            <a:endCxn id="77" idx="0"/>
          </p:cNvCxnSpPr>
          <p:nvPr/>
        </p:nvCxnSpPr>
        <p:spPr>
          <a:xfrm rot="16200000" flipH="1">
            <a:off x="3351800" y="3182259"/>
            <a:ext cx="459758"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85">
            <a:extLst>
              <a:ext uri="{FF2B5EF4-FFF2-40B4-BE49-F238E27FC236}">
                <a16:creationId xmlns:a16="http://schemas.microsoft.com/office/drawing/2014/main" id="{656E171B-6412-D841-9C5B-64B36DB986F5}"/>
              </a:ext>
            </a:extLst>
          </p:cNvPr>
          <p:cNvCxnSpPr>
            <a:cxnSpLocks/>
            <a:stCxn id="76" idx="2"/>
            <a:endCxn id="16" idx="0"/>
          </p:cNvCxnSpPr>
          <p:nvPr/>
        </p:nvCxnSpPr>
        <p:spPr>
          <a:xfrm rot="16200000" flipH="1">
            <a:off x="4279008" y="2255051"/>
            <a:ext cx="459758" cy="185441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id="{3C919C1F-6E17-1A4D-8B45-6B9E17A8C59B}"/>
              </a:ext>
            </a:extLst>
          </p:cNvPr>
          <p:cNvCxnSpPr>
            <a:cxnSpLocks/>
            <a:stCxn id="76" idx="2"/>
            <a:endCxn id="79" idx="0"/>
          </p:cNvCxnSpPr>
          <p:nvPr/>
        </p:nvCxnSpPr>
        <p:spPr>
          <a:xfrm rot="16200000" flipH="1">
            <a:off x="3970888" y="2563171"/>
            <a:ext cx="459758" cy="123817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カギ線コネクタ 91">
            <a:extLst>
              <a:ext uri="{FF2B5EF4-FFF2-40B4-BE49-F238E27FC236}">
                <a16:creationId xmlns:a16="http://schemas.microsoft.com/office/drawing/2014/main" id="{8D57F588-377D-704E-BC55-8C7980C9EB9B}"/>
              </a:ext>
            </a:extLst>
          </p:cNvPr>
          <p:cNvCxnSpPr>
            <a:cxnSpLocks/>
            <a:stCxn id="76" idx="2"/>
            <a:endCxn id="78" idx="0"/>
          </p:cNvCxnSpPr>
          <p:nvPr/>
        </p:nvCxnSpPr>
        <p:spPr>
          <a:xfrm rot="16200000" flipH="1">
            <a:off x="3662768" y="2871291"/>
            <a:ext cx="459758" cy="62193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正方形/長方形 94">
            <a:extLst>
              <a:ext uri="{FF2B5EF4-FFF2-40B4-BE49-F238E27FC236}">
                <a16:creationId xmlns:a16="http://schemas.microsoft.com/office/drawing/2014/main" id="{2B878476-3D08-A24F-86BC-7B2D8E15A10B}"/>
              </a:ext>
            </a:extLst>
          </p:cNvPr>
          <p:cNvSpPr/>
          <p:nvPr/>
        </p:nvSpPr>
        <p:spPr>
          <a:xfrm>
            <a:off x="6986244" y="2735129"/>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96" name="図 95">
            <a:extLst>
              <a:ext uri="{FF2B5EF4-FFF2-40B4-BE49-F238E27FC236}">
                <a16:creationId xmlns:a16="http://schemas.microsoft.com/office/drawing/2014/main" id="{3FE81B3F-32DC-F046-B1DE-3E0CBECFB25C}"/>
              </a:ext>
            </a:extLst>
          </p:cNvPr>
          <p:cNvPicPr>
            <a:picLocks noChangeAspect="1"/>
          </p:cNvPicPr>
          <p:nvPr/>
        </p:nvPicPr>
        <p:blipFill>
          <a:blip r:embed="rId6"/>
          <a:stretch>
            <a:fillRect/>
          </a:stretch>
        </p:blipFill>
        <p:spPr>
          <a:xfrm>
            <a:off x="8246736" y="3158283"/>
            <a:ext cx="432000" cy="432000"/>
          </a:xfrm>
          <a:prstGeom prst="rect">
            <a:avLst/>
          </a:prstGeom>
        </p:spPr>
      </p:pic>
      <p:grpSp>
        <p:nvGrpSpPr>
          <p:cNvPr id="100" name="グループ化 99">
            <a:extLst>
              <a:ext uri="{FF2B5EF4-FFF2-40B4-BE49-F238E27FC236}">
                <a16:creationId xmlns:a16="http://schemas.microsoft.com/office/drawing/2014/main" id="{377AA3FC-4503-994D-8A42-E05C8B950819}"/>
              </a:ext>
            </a:extLst>
          </p:cNvPr>
          <p:cNvGrpSpPr/>
          <p:nvPr/>
        </p:nvGrpSpPr>
        <p:grpSpPr>
          <a:xfrm>
            <a:off x="7584138" y="3159945"/>
            <a:ext cx="391866" cy="367386"/>
            <a:chOff x="5525215" y="5756862"/>
            <a:chExt cx="391866" cy="367386"/>
          </a:xfrm>
        </p:grpSpPr>
        <p:pic>
          <p:nvPicPr>
            <p:cNvPr id="98" name="図 56">
              <a:extLst>
                <a:ext uri="{FF2B5EF4-FFF2-40B4-BE49-F238E27FC236}">
                  <a16:creationId xmlns:a16="http://schemas.microsoft.com/office/drawing/2014/main" id="{A088E43E-5852-EA4D-9160-FF4045243013}"/>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525215" y="5756862"/>
              <a:ext cx="270922" cy="31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テキスト ボックス 185">
              <a:extLst>
                <a:ext uri="{FF2B5EF4-FFF2-40B4-BE49-F238E27FC236}">
                  <a16:creationId xmlns:a16="http://schemas.microsoft.com/office/drawing/2014/main" id="{A2AC6528-D1AD-A04A-84AE-0A342F74C80A}"/>
                </a:ext>
              </a:extLst>
            </p:cNvPr>
            <p:cNvSpPr txBox="1">
              <a:spLocks noChangeArrowheads="1"/>
            </p:cNvSpPr>
            <p:nvPr/>
          </p:nvSpPr>
          <p:spPr bwMode="auto">
            <a:xfrm>
              <a:off x="5530624" y="5929323"/>
              <a:ext cx="386457" cy="19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r" eaLnBrk="1" hangingPunct="1">
                <a:lnSpc>
                  <a:spcPts val="797"/>
                </a:lnSpc>
                <a:spcBef>
                  <a:spcPct val="0"/>
                </a:spcBef>
                <a:buNone/>
              </a:pPr>
              <a:r>
                <a:rPr lang="en-US" altLang="ja-JP" sz="800" b="1" dirty="0" err="1">
                  <a:solidFill>
                    <a:srgbClr val="0D0D0D"/>
                  </a:solidFill>
                  <a:latin typeface="Calibri" pitchFamily="34" charset="0"/>
                  <a:cs typeface="Calibri" pitchFamily="34" charset="0"/>
                </a:rPr>
                <a:t>IoT</a:t>
              </a:r>
              <a:endParaRPr lang="ja-JP" altLang="en-US" sz="800" b="1" dirty="0">
                <a:solidFill>
                  <a:srgbClr val="0D0D0D"/>
                </a:solidFill>
                <a:latin typeface="Calibri" pitchFamily="34" charset="0"/>
                <a:cs typeface="Calibri" pitchFamily="34" charset="0"/>
              </a:endParaRPr>
            </a:p>
          </p:txBody>
        </p:sp>
      </p:grpSp>
      <p:pic>
        <p:nvPicPr>
          <p:cNvPr id="101" name="図 100">
            <a:extLst>
              <a:ext uri="{FF2B5EF4-FFF2-40B4-BE49-F238E27FC236}">
                <a16:creationId xmlns:a16="http://schemas.microsoft.com/office/drawing/2014/main" id="{A00667BF-B020-0B4E-B6F5-1368D55EFE70}"/>
              </a:ext>
            </a:extLst>
          </p:cNvPr>
          <p:cNvPicPr>
            <a:picLocks noChangeAspect="1"/>
          </p:cNvPicPr>
          <p:nvPr/>
        </p:nvPicPr>
        <p:blipFill>
          <a:blip r:embed="rId8"/>
          <a:stretch>
            <a:fillRect/>
          </a:stretch>
        </p:blipFill>
        <p:spPr>
          <a:xfrm>
            <a:off x="7092280" y="3163638"/>
            <a:ext cx="211034" cy="360000"/>
          </a:xfrm>
          <a:prstGeom prst="rect">
            <a:avLst/>
          </a:prstGeom>
        </p:spPr>
      </p:pic>
      <p:cxnSp>
        <p:nvCxnSpPr>
          <p:cNvPr id="102" name="直線コネクタ 101">
            <a:extLst>
              <a:ext uri="{FF2B5EF4-FFF2-40B4-BE49-F238E27FC236}">
                <a16:creationId xmlns:a16="http://schemas.microsoft.com/office/drawing/2014/main" id="{D69D3252-CDAD-424D-B44E-00A75566B57B}"/>
              </a:ext>
            </a:extLst>
          </p:cNvPr>
          <p:cNvCxnSpPr>
            <a:cxnSpLocks/>
            <a:stCxn id="95" idx="1"/>
            <a:endCxn id="76" idx="3"/>
          </p:cNvCxnSpPr>
          <p:nvPr/>
        </p:nvCxnSpPr>
        <p:spPr>
          <a:xfrm flipH="1">
            <a:off x="3797679" y="2843129"/>
            <a:ext cx="3188565" cy="12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カギ線コネクタ 104">
            <a:extLst>
              <a:ext uri="{FF2B5EF4-FFF2-40B4-BE49-F238E27FC236}">
                <a16:creationId xmlns:a16="http://schemas.microsoft.com/office/drawing/2014/main" id="{35DB8B35-8DBC-B54C-B919-A070A452BB04}"/>
              </a:ext>
            </a:extLst>
          </p:cNvPr>
          <p:cNvCxnSpPr>
            <a:cxnSpLocks/>
            <a:stCxn id="95" idx="2"/>
            <a:endCxn id="101" idx="0"/>
          </p:cNvCxnSpPr>
          <p:nvPr/>
        </p:nvCxnSpPr>
        <p:spPr>
          <a:xfrm rot="5400000">
            <a:off x="7093767" y="3055160"/>
            <a:ext cx="212509" cy="4447"/>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カギ線コネクタ 107">
            <a:extLst>
              <a:ext uri="{FF2B5EF4-FFF2-40B4-BE49-F238E27FC236}">
                <a16:creationId xmlns:a16="http://schemas.microsoft.com/office/drawing/2014/main" id="{E0D56CAF-002F-574E-81E9-F7745D925688}"/>
              </a:ext>
            </a:extLst>
          </p:cNvPr>
          <p:cNvCxnSpPr>
            <a:cxnSpLocks/>
            <a:stCxn id="95" idx="2"/>
            <a:endCxn id="98" idx="0"/>
          </p:cNvCxnSpPr>
          <p:nvPr/>
        </p:nvCxnSpPr>
        <p:spPr>
          <a:xfrm rot="16200000" flipH="1">
            <a:off x="7356513" y="2796859"/>
            <a:ext cx="208816" cy="517355"/>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カギ線コネクタ 110">
            <a:extLst>
              <a:ext uri="{FF2B5EF4-FFF2-40B4-BE49-F238E27FC236}">
                <a16:creationId xmlns:a16="http://schemas.microsoft.com/office/drawing/2014/main" id="{6501094C-8629-8345-A205-8871BD46437F}"/>
              </a:ext>
            </a:extLst>
          </p:cNvPr>
          <p:cNvCxnSpPr>
            <a:cxnSpLocks/>
            <a:stCxn id="95" idx="2"/>
            <a:endCxn id="96" idx="0"/>
          </p:cNvCxnSpPr>
          <p:nvPr/>
        </p:nvCxnSpPr>
        <p:spPr>
          <a:xfrm rot="16200000" flipH="1">
            <a:off x="7728913" y="2424460"/>
            <a:ext cx="207154" cy="1260492"/>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E932BB8D-F3CA-8A47-A83F-FAA13A65E299}"/>
              </a:ext>
            </a:extLst>
          </p:cNvPr>
          <p:cNvSpPr/>
          <p:nvPr/>
        </p:nvSpPr>
        <p:spPr>
          <a:xfrm>
            <a:off x="2112024" y="1659076"/>
            <a:ext cx="914400" cy="252000"/>
          </a:xfrm>
          <a:prstGeom prst="roundRect">
            <a:avLst/>
          </a:prstGeom>
          <a:pattFill prst="dashUpDiag">
            <a:fgClr>
              <a:srgbClr val="006C60"/>
            </a:fgClr>
            <a:bgClr>
              <a:srgbClr val="00D5C1"/>
            </a:bgClr>
          </a:patt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CASB</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21" name="角丸四角形吹き出し 120">
            <a:extLst>
              <a:ext uri="{FF2B5EF4-FFF2-40B4-BE49-F238E27FC236}">
                <a16:creationId xmlns:a16="http://schemas.microsoft.com/office/drawing/2014/main" id="{0EE3F840-1051-FC4F-A9C9-9119BD99E027}"/>
              </a:ext>
            </a:extLst>
          </p:cNvPr>
          <p:cNvSpPr/>
          <p:nvPr/>
        </p:nvSpPr>
        <p:spPr>
          <a:xfrm>
            <a:off x="3716799" y="1772816"/>
            <a:ext cx="1491399" cy="432000"/>
          </a:xfrm>
          <a:prstGeom prst="wedgeRoundRectCallout">
            <a:avLst>
              <a:gd name="adj1" fmla="val -65756"/>
              <a:gd name="adj2" fmla="val 6608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2" name="角丸四角形吹き出し 121">
            <a:extLst>
              <a:ext uri="{FF2B5EF4-FFF2-40B4-BE49-F238E27FC236}">
                <a16:creationId xmlns:a16="http://schemas.microsoft.com/office/drawing/2014/main" id="{3EAF6BBE-7E7D-1A48-80B6-8CB88A375581}"/>
              </a:ext>
            </a:extLst>
          </p:cNvPr>
          <p:cNvSpPr/>
          <p:nvPr/>
        </p:nvSpPr>
        <p:spPr>
          <a:xfrm>
            <a:off x="3234982" y="1185140"/>
            <a:ext cx="1409026" cy="432000"/>
          </a:xfrm>
          <a:prstGeom prst="wedgeRoundRectCallout">
            <a:avLst>
              <a:gd name="adj1" fmla="val -69520"/>
              <a:gd name="adj2" fmla="val 7438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33350">
              <a:buFont typeface="+mj-ea"/>
              <a:buAutoNum type="circleNumDbPlain" startAt="2"/>
            </a:pPr>
            <a:r>
              <a:rPr lang="ja-JP" altLang="en-US" sz="800" dirty="0">
                <a:solidFill>
                  <a:schemeClr val="bg1"/>
                </a:solidFill>
                <a:latin typeface="Meiryo UI" charset="-128"/>
                <a:ea typeface="Meiryo UI" charset="-128"/>
                <a:cs typeface="Meiryo UI" charset="-128"/>
              </a:rPr>
              <a:t>クラウドアクセスの脆弱性診断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3" name="角丸四角形吹き出し 122">
            <a:extLst>
              <a:ext uri="{FF2B5EF4-FFF2-40B4-BE49-F238E27FC236}">
                <a16:creationId xmlns:a16="http://schemas.microsoft.com/office/drawing/2014/main" id="{BB2B467E-A3AE-164E-8828-040D8DFE7105}"/>
              </a:ext>
            </a:extLst>
          </p:cNvPr>
          <p:cNvSpPr/>
          <p:nvPr/>
        </p:nvSpPr>
        <p:spPr>
          <a:xfrm>
            <a:off x="899527" y="3859668"/>
            <a:ext cx="1151409" cy="432000"/>
          </a:xfrm>
          <a:prstGeom prst="wedgeRoundRectCallout">
            <a:avLst>
              <a:gd name="adj1" fmla="val -39125"/>
              <a:gd name="adj2" fmla="val -6853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ja-JP" altLang="en-US" sz="800" dirty="0">
                <a:solidFill>
                  <a:schemeClr val="bg1"/>
                </a:solidFill>
                <a:latin typeface="Meiryo UI" charset="-128"/>
                <a:ea typeface="Meiryo UI" charset="-128"/>
                <a:cs typeface="Meiryo UI" charset="-128"/>
              </a:rPr>
              <a:t>サーバーの脆弱性診断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4" name="角丸四角形吹き出し 123">
            <a:extLst>
              <a:ext uri="{FF2B5EF4-FFF2-40B4-BE49-F238E27FC236}">
                <a16:creationId xmlns:a16="http://schemas.microsoft.com/office/drawing/2014/main" id="{5CC76DAD-31F3-DC45-B716-30232707C80E}"/>
              </a:ext>
            </a:extLst>
          </p:cNvPr>
          <p:cNvSpPr/>
          <p:nvPr/>
        </p:nvSpPr>
        <p:spPr>
          <a:xfrm>
            <a:off x="2533848" y="3835199"/>
            <a:ext cx="1462088" cy="432000"/>
          </a:xfrm>
          <a:prstGeom prst="wedgeRoundRectCallout">
            <a:avLst>
              <a:gd name="adj1" fmla="val -8009"/>
              <a:gd name="adj2" fmla="val -68958"/>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エンドポイント（</a:t>
            </a:r>
            <a:r>
              <a:rPr lang="en-US" altLang="ja-JP" sz="800" dirty="0">
                <a:solidFill>
                  <a:schemeClr val="bg1"/>
                </a:solidFill>
                <a:latin typeface="Meiryo UI" charset="-128"/>
                <a:ea typeface="Meiryo UI" charset="-128"/>
                <a:cs typeface="Meiryo UI" charset="-128"/>
              </a:rPr>
              <a:t>PC</a:t>
            </a:r>
            <a:r>
              <a:rPr lang="ja-JP" altLang="en-US" sz="800" dirty="0">
                <a:solidFill>
                  <a:schemeClr val="bg1"/>
                </a:solidFill>
                <a:latin typeface="Meiryo UI" charset="-128"/>
                <a:ea typeface="Meiryo UI" charset="-128"/>
                <a:cs typeface="Meiryo UI" charset="-128"/>
              </a:rPr>
              <a:t>等）の脆弱性診断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5" name="角丸四角形吹き出し 124">
            <a:extLst>
              <a:ext uri="{FF2B5EF4-FFF2-40B4-BE49-F238E27FC236}">
                <a16:creationId xmlns:a16="http://schemas.microsoft.com/office/drawing/2014/main" id="{1AA48FDC-F01D-CA4D-953B-D41E4810D6F1}"/>
              </a:ext>
            </a:extLst>
          </p:cNvPr>
          <p:cNvSpPr/>
          <p:nvPr/>
        </p:nvSpPr>
        <p:spPr>
          <a:xfrm>
            <a:off x="6881207" y="680388"/>
            <a:ext cx="1224000" cy="253552"/>
          </a:xfrm>
          <a:prstGeom prst="wedgeRoundRectCallout">
            <a:avLst>
              <a:gd name="adj1" fmla="val -60355"/>
              <a:gd name="adj2" fmla="val 5853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ダークネットモニタリング</a:t>
            </a:r>
            <a:endParaRPr lang="en-US" altLang="ja-JP" sz="800" dirty="0">
              <a:solidFill>
                <a:schemeClr val="bg1"/>
              </a:solidFill>
              <a:latin typeface="Meiryo UI" charset="-128"/>
              <a:ea typeface="Meiryo UI" charset="-128"/>
              <a:cs typeface="Meiryo UI" charset="-128"/>
            </a:endParaRPr>
          </a:p>
        </p:txBody>
      </p:sp>
      <p:sp>
        <p:nvSpPr>
          <p:cNvPr id="126" name="角丸四角形吹き出し 125">
            <a:extLst>
              <a:ext uri="{FF2B5EF4-FFF2-40B4-BE49-F238E27FC236}">
                <a16:creationId xmlns:a16="http://schemas.microsoft.com/office/drawing/2014/main" id="{2C7F8066-320C-DF41-B95A-971B682AC0EA}"/>
              </a:ext>
            </a:extLst>
          </p:cNvPr>
          <p:cNvSpPr/>
          <p:nvPr/>
        </p:nvSpPr>
        <p:spPr>
          <a:xfrm>
            <a:off x="672024" y="5528646"/>
            <a:ext cx="1440000" cy="404155"/>
          </a:xfrm>
          <a:prstGeom prst="wedgeRoundRectCallout">
            <a:avLst>
              <a:gd name="adj1" fmla="val 47513"/>
              <a:gd name="adj2" fmla="val -11580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インターリスク総研提携先の紹介</a:t>
            </a:r>
            <a:endParaRPr lang="en-US" altLang="ja-JP" sz="800" dirty="0">
              <a:solidFill>
                <a:schemeClr val="bg1"/>
              </a:solidFill>
              <a:latin typeface="Meiryo UI" charset="-128"/>
              <a:ea typeface="Meiryo UI" charset="-128"/>
              <a:cs typeface="Meiryo UI" charset="-128"/>
            </a:endParaRPr>
          </a:p>
        </p:txBody>
      </p:sp>
      <p:sp>
        <p:nvSpPr>
          <p:cNvPr id="127" name="テキスト ボックス 126">
            <a:extLst>
              <a:ext uri="{FF2B5EF4-FFF2-40B4-BE49-F238E27FC236}">
                <a16:creationId xmlns:a16="http://schemas.microsoft.com/office/drawing/2014/main" id="{1F6DADC9-344E-6F40-AE2C-262D765B7E4D}"/>
              </a:ext>
            </a:extLst>
          </p:cNvPr>
          <p:cNvSpPr txBox="1"/>
          <p:nvPr/>
        </p:nvSpPr>
        <p:spPr>
          <a:xfrm>
            <a:off x="6792931" y="3595060"/>
            <a:ext cx="2180405" cy="246221"/>
          </a:xfrm>
          <a:prstGeom prst="rect">
            <a:avLst/>
          </a:prstGeom>
          <a:noFill/>
        </p:spPr>
        <p:txBody>
          <a:bodyPr wrap="square" rtlCol="0">
            <a:spAutoFit/>
          </a:bodyPr>
          <a:lstStyle/>
          <a:p>
            <a:r>
              <a:rPr kumimoji="1" lang="ja-JP" altLang="en-US" sz="1000" dirty="0">
                <a:latin typeface="Meiryo UI" charset="-128"/>
                <a:ea typeface="Meiryo UI" charset="-128"/>
                <a:cs typeface="Meiryo UI" charset="-128"/>
              </a:rPr>
              <a:t>（将来的にはモバイル・</a:t>
            </a:r>
            <a:r>
              <a:rPr lang="en-US" altLang="ja-JP" sz="1000" dirty="0">
                <a:latin typeface="Meiryo UI" charset="-128"/>
                <a:ea typeface="Meiryo UI" charset="-128"/>
                <a:cs typeface="Meiryo UI" charset="-128"/>
              </a:rPr>
              <a:t>IoT</a:t>
            </a:r>
            <a:r>
              <a:rPr lang="ja-JP" altLang="en-US" sz="1000" dirty="0">
                <a:latin typeface="Meiryo UI" charset="-128"/>
                <a:ea typeface="Meiryo UI" charset="-128"/>
                <a:cs typeface="Meiryo UI" charset="-128"/>
              </a:rPr>
              <a:t>なども）</a:t>
            </a:r>
            <a:endParaRPr kumimoji="1" lang="ja-JP" altLang="en-US" sz="1000" dirty="0">
              <a:latin typeface="Meiryo UI" charset="-128"/>
              <a:ea typeface="Meiryo UI" charset="-128"/>
              <a:cs typeface="Meiryo UI" charset="-128"/>
            </a:endParaRPr>
          </a:p>
        </p:txBody>
      </p:sp>
      <p:sp>
        <p:nvSpPr>
          <p:cNvPr id="128" name="正方形/長方形 127">
            <a:extLst>
              <a:ext uri="{FF2B5EF4-FFF2-40B4-BE49-F238E27FC236}">
                <a16:creationId xmlns:a16="http://schemas.microsoft.com/office/drawing/2014/main" id="{4109CD9E-93F1-1C48-97DD-84EDFD54BA7A}"/>
              </a:ext>
            </a:extLst>
          </p:cNvPr>
          <p:cNvSpPr/>
          <p:nvPr/>
        </p:nvSpPr>
        <p:spPr>
          <a:xfrm>
            <a:off x="825635" y="4699607"/>
            <a:ext cx="3746365"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C3CFAE67-1E86-8B4E-9C1B-CA06D0CEAAD2}"/>
              </a:ext>
            </a:extLst>
          </p:cNvPr>
          <p:cNvSpPr/>
          <p:nvPr/>
        </p:nvSpPr>
        <p:spPr>
          <a:xfrm>
            <a:off x="1021581" y="4528585"/>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セキュリティ担当</a:t>
            </a: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/SOC</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30" name="テキスト ボックス 129">
            <a:extLst>
              <a:ext uri="{FF2B5EF4-FFF2-40B4-BE49-F238E27FC236}">
                <a16:creationId xmlns:a16="http://schemas.microsoft.com/office/drawing/2014/main" id="{B63DDF12-5CC5-564A-BCF7-B61075DF82D1}"/>
              </a:ext>
            </a:extLst>
          </p:cNvPr>
          <p:cNvSpPr txBox="1"/>
          <p:nvPr/>
        </p:nvSpPr>
        <p:spPr>
          <a:xfrm>
            <a:off x="1021581" y="4941168"/>
            <a:ext cx="2723823" cy="369332"/>
          </a:xfrm>
          <a:prstGeom prst="rect">
            <a:avLst/>
          </a:prstGeom>
          <a:noFill/>
        </p:spPr>
        <p:txBody>
          <a:bodyPr wrap="none" rtlCol="0">
            <a:spAutoFit/>
          </a:bodyPr>
          <a:lstStyle/>
          <a:p>
            <a:r>
              <a:rPr kumimoji="1" lang="ja-JP" altLang="en-US" dirty="0">
                <a:latin typeface="Meiryo UI" charset="-128"/>
                <a:ea typeface="Meiryo UI" charset="-128"/>
                <a:cs typeface="Meiryo UI" charset="-128"/>
              </a:rPr>
              <a:t>（現状）分析・対策・監視</a:t>
            </a:r>
          </a:p>
        </p:txBody>
      </p:sp>
      <p:sp>
        <p:nvSpPr>
          <p:cNvPr id="132" name="角丸四角形吹き出し 131">
            <a:extLst>
              <a:ext uri="{FF2B5EF4-FFF2-40B4-BE49-F238E27FC236}">
                <a16:creationId xmlns:a16="http://schemas.microsoft.com/office/drawing/2014/main" id="{7B93386A-E897-654F-9DF9-DE9B6BAA63DC}"/>
              </a:ext>
            </a:extLst>
          </p:cNvPr>
          <p:cNvSpPr/>
          <p:nvPr/>
        </p:nvSpPr>
        <p:spPr>
          <a:xfrm>
            <a:off x="2276799" y="5538644"/>
            <a:ext cx="1440000"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7"/>
            </a:pPr>
            <a:r>
              <a:rPr lang="ja-JP" altLang="en-US" sz="800" dirty="0">
                <a:solidFill>
                  <a:schemeClr val="bg1"/>
                </a:solidFill>
                <a:latin typeface="Meiryo UI" charset="-128"/>
                <a:ea typeface="Meiryo UI" charset="-128"/>
                <a:cs typeface="Meiryo UI" charset="-128"/>
              </a:rPr>
              <a:t>インターリスク総研提携先の紹介からの契約</a:t>
            </a:r>
            <a:endParaRPr lang="en-US" altLang="ja-JP" sz="800" dirty="0">
              <a:solidFill>
                <a:schemeClr val="bg1"/>
              </a:solidFill>
              <a:latin typeface="Meiryo UI" charset="-128"/>
              <a:ea typeface="Meiryo UI" charset="-128"/>
              <a:cs typeface="Meiryo UI" charset="-128"/>
            </a:endParaRPr>
          </a:p>
        </p:txBody>
      </p:sp>
      <p:sp>
        <p:nvSpPr>
          <p:cNvPr id="133" name="正方形/長方形 132">
            <a:extLst>
              <a:ext uri="{FF2B5EF4-FFF2-40B4-BE49-F238E27FC236}">
                <a16:creationId xmlns:a16="http://schemas.microsoft.com/office/drawing/2014/main" id="{7941FB35-3695-5E49-AF4D-D0AF9140A47F}"/>
              </a:ext>
            </a:extLst>
          </p:cNvPr>
          <p:cNvSpPr/>
          <p:nvPr/>
        </p:nvSpPr>
        <p:spPr>
          <a:xfrm>
            <a:off x="5710955" y="4699607"/>
            <a:ext cx="3182219"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6EA7FD7A-668C-2644-A572-1A44FA1B6159}"/>
              </a:ext>
            </a:extLst>
          </p:cNvPr>
          <p:cNvSpPr/>
          <p:nvPr/>
        </p:nvSpPr>
        <p:spPr>
          <a:xfrm>
            <a:off x="5906900" y="4528585"/>
            <a:ext cx="1396413"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経営・リスク管理部門</a:t>
            </a:r>
          </a:p>
        </p:txBody>
      </p:sp>
      <p:sp>
        <p:nvSpPr>
          <p:cNvPr id="136" name="テキスト ボックス 135">
            <a:extLst>
              <a:ext uri="{FF2B5EF4-FFF2-40B4-BE49-F238E27FC236}">
                <a16:creationId xmlns:a16="http://schemas.microsoft.com/office/drawing/2014/main" id="{C758F1CC-951F-2D41-977C-94F6B36B546D}"/>
              </a:ext>
            </a:extLst>
          </p:cNvPr>
          <p:cNvSpPr txBox="1"/>
          <p:nvPr/>
        </p:nvSpPr>
        <p:spPr>
          <a:xfrm>
            <a:off x="5906900" y="4941168"/>
            <a:ext cx="2882520" cy="369332"/>
          </a:xfrm>
          <a:prstGeom prst="rect">
            <a:avLst/>
          </a:prstGeom>
          <a:noFill/>
        </p:spPr>
        <p:txBody>
          <a:bodyPr wrap="none" rtlCol="0">
            <a:spAutoFit/>
          </a:bodyPr>
          <a:lstStyle/>
          <a:p>
            <a:r>
              <a:rPr lang="ja-JP" altLang="en-US" dirty="0">
                <a:latin typeface="Meiryo UI" charset="-128"/>
                <a:ea typeface="Meiryo UI" charset="-128"/>
                <a:cs typeface="Meiryo UI" charset="-128"/>
              </a:rPr>
              <a:t>ガバナンス・規定</a:t>
            </a:r>
            <a:r>
              <a:rPr lang="en-US" altLang="ja-JP" dirty="0">
                <a:latin typeface="Meiryo UI" charset="-128"/>
                <a:ea typeface="Meiryo UI" charset="-128"/>
                <a:cs typeface="Meiryo UI" charset="-128"/>
              </a:rPr>
              <a:t>/</a:t>
            </a:r>
            <a:r>
              <a:rPr lang="ja-JP" altLang="en-US" dirty="0">
                <a:latin typeface="Meiryo UI" charset="-128"/>
                <a:ea typeface="Meiryo UI" charset="-128"/>
                <a:cs typeface="Meiryo UI" charset="-128"/>
              </a:rPr>
              <a:t>ガイドライン</a:t>
            </a:r>
            <a:endParaRPr kumimoji="1" lang="ja-JP" altLang="en-US" dirty="0">
              <a:latin typeface="Meiryo UI" charset="-128"/>
              <a:ea typeface="Meiryo UI" charset="-128"/>
              <a:cs typeface="Meiryo UI" charset="-128"/>
            </a:endParaRPr>
          </a:p>
        </p:txBody>
      </p:sp>
      <p:cxnSp>
        <p:nvCxnSpPr>
          <p:cNvPr id="138" name="直線矢印コネクタ 137">
            <a:extLst>
              <a:ext uri="{FF2B5EF4-FFF2-40B4-BE49-F238E27FC236}">
                <a16:creationId xmlns:a16="http://schemas.microsoft.com/office/drawing/2014/main" id="{60E2C0CD-9210-444D-B3A4-97ACD0FBE09E}"/>
              </a:ext>
            </a:extLst>
          </p:cNvPr>
          <p:cNvCxnSpPr>
            <a:stCxn id="133" idx="1"/>
            <a:endCxn id="128" idx="3"/>
          </p:cNvCxnSpPr>
          <p:nvPr/>
        </p:nvCxnSpPr>
        <p:spPr>
          <a:xfrm flipH="1">
            <a:off x="4572000" y="5104678"/>
            <a:ext cx="1138955" cy="0"/>
          </a:xfrm>
          <a:prstGeom prst="straightConnector1">
            <a:avLst/>
          </a:prstGeom>
          <a:ln w="114300">
            <a:solidFill>
              <a:srgbClr val="006C60"/>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
        <p:nvSpPr>
          <p:cNvPr id="139" name="円弧 138">
            <a:extLst>
              <a:ext uri="{FF2B5EF4-FFF2-40B4-BE49-F238E27FC236}">
                <a16:creationId xmlns:a16="http://schemas.microsoft.com/office/drawing/2014/main" id="{3F9E9127-06C3-EA44-A854-74E1FD52353B}"/>
              </a:ext>
            </a:extLst>
          </p:cNvPr>
          <p:cNvSpPr/>
          <p:nvPr/>
        </p:nvSpPr>
        <p:spPr>
          <a:xfrm rot="8202819">
            <a:off x="3855243" y="3641122"/>
            <a:ext cx="2165584" cy="2430612"/>
          </a:xfrm>
          <a:prstGeom prst="arc">
            <a:avLst>
              <a:gd name="adj1" fmla="val 15395564"/>
              <a:gd name="adj2" fmla="val 305496"/>
            </a:avLst>
          </a:prstGeom>
          <a:ln w="19050">
            <a:solidFill>
              <a:srgbClr val="006C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8EAC9C18-04A2-7C40-873D-511A4B092A77}"/>
              </a:ext>
            </a:extLst>
          </p:cNvPr>
          <p:cNvSpPr/>
          <p:nvPr/>
        </p:nvSpPr>
        <p:spPr>
          <a:xfrm>
            <a:off x="4460368" y="5723876"/>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CIRT</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41" name="角丸四角形吹き出し 140">
            <a:extLst>
              <a:ext uri="{FF2B5EF4-FFF2-40B4-BE49-F238E27FC236}">
                <a16:creationId xmlns:a16="http://schemas.microsoft.com/office/drawing/2014/main" id="{6178F008-8F80-264C-AF84-92A622E10543}"/>
              </a:ext>
            </a:extLst>
          </p:cNvPr>
          <p:cNvSpPr/>
          <p:nvPr/>
        </p:nvSpPr>
        <p:spPr>
          <a:xfrm>
            <a:off x="6536003" y="5624779"/>
            <a:ext cx="1565009"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8"/>
            </a:pPr>
            <a:r>
              <a:rPr lang="ja-JP" altLang="en-US" sz="800" dirty="0">
                <a:solidFill>
                  <a:schemeClr val="bg1"/>
                </a:solidFill>
                <a:latin typeface="Meiryo UI" charset="-128"/>
                <a:ea typeface="Meiryo UI" charset="-128"/>
                <a:cs typeface="Meiryo UI" charset="-128"/>
              </a:rPr>
              <a:t>セキュリティポリシー</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規定類の策定・改編支援</a:t>
            </a:r>
            <a:endParaRPr lang="en-US" altLang="ja-JP"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76344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EF2572-F65C-DC49-8D9D-9C0E03CDA2D7}"/>
              </a:ext>
            </a:extLst>
          </p:cNvPr>
          <p:cNvSpPr>
            <a:spLocks noGrp="1"/>
          </p:cNvSpPr>
          <p:nvPr>
            <p:ph type="title"/>
          </p:nvPr>
        </p:nvSpPr>
        <p:spPr/>
        <p:txBody>
          <a:bodyPr/>
          <a:lstStyle/>
          <a:p>
            <a:r>
              <a:rPr kumimoji="1" lang="ja-JP" altLang="en-US" dirty="0"/>
              <a:t>コンサルッティング領域</a:t>
            </a:r>
          </a:p>
        </p:txBody>
      </p:sp>
      <p:sp>
        <p:nvSpPr>
          <p:cNvPr id="3" name="スライド番号プレースホルダー 2">
            <a:extLst>
              <a:ext uri="{FF2B5EF4-FFF2-40B4-BE49-F238E27FC236}">
                <a16:creationId xmlns:a16="http://schemas.microsoft.com/office/drawing/2014/main"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15</a:t>
            </a:fld>
            <a:endParaRPr lang="en-US" altLang="ja-JP"/>
          </a:p>
        </p:txBody>
      </p:sp>
      <p:graphicFrame>
        <p:nvGraphicFramePr>
          <p:cNvPr id="5" name="表 4">
            <a:extLst>
              <a:ext uri="{FF2B5EF4-FFF2-40B4-BE49-F238E27FC236}">
                <a16:creationId xmlns:a16="http://schemas.microsoft.com/office/drawing/2014/main" id="{3889BCA0-48F1-E844-ACFE-5BF21326FA82}"/>
              </a:ext>
            </a:extLst>
          </p:cNvPr>
          <p:cNvGraphicFramePr>
            <a:graphicFrameLocks noGrp="1"/>
          </p:cNvGraphicFramePr>
          <p:nvPr>
            <p:extLst>
              <p:ext uri="{D42A27DB-BD31-4B8C-83A1-F6EECF244321}">
                <p14:modId xmlns:p14="http://schemas.microsoft.com/office/powerpoint/2010/main" val="3858993920"/>
              </p:ext>
            </p:extLst>
          </p:nvPr>
        </p:nvGraphicFramePr>
        <p:xfrm>
          <a:off x="258695" y="764703"/>
          <a:ext cx="8634480" cy="5725100"/>
        </p:xfrm>
        <a:graphic>
          <a:graphicData uri="http://schemas.openxmlformats.org/drawingml/2006/table">
            <a:tbl>
              <a:tblPr firstRow="1" bandRow="1">
                <a:tableStyleId>{7DF18680-E054-41AD-8BC1-D1AEF772440D}</a:tableStyleId>
              </a:tblPr>
              <a:tblGrid>
                <a:gridCol w="2369089">
                  <a:extLst>
                    <a:ext uri="{9D8B030D-6E8A-4147-A177-3AD203B41FA5}">
                      <a16:colId xmlns:a16="http://schemas.microsoft.com/office/drawing/2014/main" val="3914906611"/>
                    </a:ext>
                  </a:extLst>
                </a:gridCol>
                <a:gridCol w="6265391">
                  <a:extLst>
                    <a:ext uri="{9D8B030D-6E8A-4147-A177-3AD203B41FA5}">
                      <a16:colId xmlns:a16="http://schemas.microsoft.com/office/drawing/2014/main" val="556953714"/>
                    </a:ext>
                  </a:extLst>
                </a:gridCol>
              </a:tblGrid>
              <a:tr h="513020">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コンサル領域</a:t>
                      </a:r>
                    </a:p>
                  </a:txBody>
                  <a:tcPr anchor="ctr"/>
                </a:tc>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概要</a:t>
                      </a:r>
                    </a:p>
                  </a:txBody>
                  <a:tcPr anchor="ctr"/>
                </a:tc>
                <a:extLst>
                  <a:ext uri="{0D108BD9-81ED-4DB2-BD59-A6C34878D82A}">
                    <a16:rowId xmlns:a16="http://schemas.microsoft.com/office/drawing/2014/main" val="2649322994"/>
                  </a:ext>
                </a:extLst>
              </a:tr>
              <a:tr h="513020">
                <a:tc>
                  <a:txBody>
                    <a:bodyPr/>
                    <a:lstStyle/>
                    <a:p>
                      <a:pPr marL="219075" indent="-219075">
                        <a:buFont typeface="+mj-ea"/>
                        <a:buAutoNum type="circleNumDbPlain"/>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ネットワーク機器（フィアーウォールやルーター、スィッチ等）に関する脆弱性診断を行い、その結果を分析・対策方法などを明確化する</a:t>
                      </a:r>
                    </a:p>
                  </a:txBody>
                  <a:tcPr anchor="ctr"/>
                </a:tc>
                <a:extLst>
                  <a:ext uri="{0D108BD9-81ED-4DB2-BD59-A6C34878D82A}">
                    <a16:rowId xmlns:a16="http://schemas.microsoft.com/office/drawing/2014/main" val="4143832885"/>
                  </a:ext>
                </a:extLst>
              </a:tr>
              <a:tr h="513020">
                <a:tc>
                  <a:txBody>
                    <a:bodyPr/>
                    <a:lstStyle/>
                    <a:p>
                      <a:pPr marL="231775" indent="-219075">
                        <a:buFont typeface="+mj-ea"/>
                        <a:buAutoNum type="circleNumDbPlain" startAt="2"/>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クラウドアクセスの脆弱性診断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en-US" altLang="ja-JP" sz="1400" dirty="0" err="1">
                          <a:latin typeface="Meiryo UI" panose="020B0604030504040204" pitchFamily="34" charset="-128"/>
                          <a:ea typeface="Meiryo UI" panose="020B0604030504040204" pitchFamily="34" charset="-128"/>
                          <a:cs typeface="Meiryo UI" panose="020B0604030504040204" pitchFamily="34" charset="-128"/>
                        </a:rPr>
                        <a:t>ShdowIT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など、セキュリティポリシーに反して利用されているサービスの特定や封じ込めや、許可れているクラウドサービス（</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Office365</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や</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Salesforce</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）のアクセス管理などを行う必要性について分析を行い、必要に応じて</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CASB</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サービスを導入する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現在、インタ総研にて提携を検討中</a:t>
                      </a:r>
                    </a:p>
                  </a:txBody>
                  <a:tcPr anchor="ctr"/>
                </a:tc>
                <a:extLst>
                  <a:ext uri="{0D108BD9-81ED-4DB2-BD59-A6C34878D82A}">
                    <a16:rowId xmlns:a16="http://schemas.microsoft.com/office/drawing/2014/main" val="1071500793"/>
                  </a:ext>
                </a:extLst>
              </a:tr>
              <a:tr h="513020">
                <a:tc>
                  <a:txBody>
                    <a:bodyPr/>
                    <a:lstStyle/>
                    <a:p>
                      <a:pPr marL="231775" indent="-231775">
                        <a:buFont typeface="+mj-ea"/>
                        <a:buAutoNum type="circleNumDbPlain" startAt="3"/>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Web</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サーバーだけでなく、アプリケーション</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データベースサーバーなどを含めたサーバー群の脆弱性診断とその結果分析</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対策方法の明確化を行う</a:t>
                      </a:r>
                    </a:p>
                  </a:txBody>
                  <a:tcPr anchor="ctr"/>
                </a:tc>
                <a:extLst>
                  <a:ext uri="{0D108BD9-81ED-4DB2-BD59-A6C34878D82A}">
                    <a16:rowId xmlns:a16="http://schemas.microsoft.com/office/drawing/2014/main" val="758866454"/>
                  </a:ext>
                </a:extLst>
              </a:tr>
              <a:tr h="513020">
                <a:tc>
                  <a:txBody>
                    <a:bodyPr/>
                    <a:lstStyle/>
                    <a:p>
                      <a:pPr marL="231775" indent="-206375">
                        <a:buFont typeface="+mj-ea"/>
                        <a:buAutoNum type="circleNumDbPlain" startAt="4"/>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等）の脆弱性診断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やタブレットなど、ネットワークの末端に接続される機器）の脆弱性診断とその結果分析</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対策方法明確化を行う（一般的にアンチウィルスソフトベンダーが提供するサービスを利用することが多い）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現在、インタ総研にて提携によるサービス提供を検討中</a:t>
                      </a:r>
                    </a:p>
                  </a:txBody>
                  <a:tcPr anchor="ctr"/>
                </a:tc>
                <a:extLst>
                  <a:ext uri="{0D108BD9-81ED-4DB2-BD59-A6C34878D82A}">
                    <a16:rowId xmlns:a16="http://schemas.microsoft.com/office/drawing/2014/main" val="1803609184"/>
                  </a:ext>
                </a:extLst>
              </a:tr>
              <a:tr h="513020">
                <a:tc>
                  <a:txBody>
                    <a:bodyPr/>
                    <a:lstStyle/>
                    <a:p>
                      <a:pPr marL="231775" indent="-206375">
                        <a:buFont typeface="+mj-ea"/>
                        <a:buAutoNum type="circleNumDbPlain" startAt="5"/>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ダークネットモニタリング</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ダークネットでやり取りされている情報、掲示板の記載などを解析し、顧客企業（やその役職員）がターゲットになっていないかを、ブラックハッカーを特定しつつ攻撃方法なども分析するサービス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現在、インタ総研にて提携によるサービスを検討中</a:t>
                      </a:r>
                    </a:p>
                  </a:txBody>
                  <a:tcPr anchor="ctr"/>
                </a:tc>
                <a:extLst>
                  <a:ext uri="{0D108BD9-81ED-4DB2-BD59-A6C34878D82A}">
                    <a16:rowId xmlns:a16="http://schemas.microsoft.com/office/drawing/2014/main" val="1590676323"/>
                  </a:ext>
                </a:extLst>
              </a:tr>
              <a:tr h="513020">
                <a:tc>
                  <a:txBody>
                    <a:bodyPr/>
                    <a:lstStyle/>
                    <a:p>
                      <a:pPr marL="231775" indent="-219075">
                        <a:buFont typeface="+mj-ea"/>
                        <a:buAutoNum type="circleNumDbPlain" startAt="6"/>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現状分析サービスの紹介・実施</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上記①</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⑤のようなサービスをパッケージ化し、対象企業の状況に応じて提案する</a:t>
                      </a:r>
                    </a:p>
                  </a:txBody>
                  <a:tcPr anchor="ctr"/>
                </a:tc>
                <a:extLst>
                  <a:ext uri="{0D108BD9-81ED-4DB2-BD59-A6C34878D82A}">
                    <a16:rowId xmlns:a16="http://schemas.microsoft.com/office/drawing/2014/main" val="1967005232"/>
                  </a:ext>
                </a:extLst>
              </a:tr>
              <a:tr h="513020">
                <a:tc>
                  <a:txBody>
                    <a:bodyPr/>
                    <a:lstStyle/>
                    <a:p>
                      <a:pPr marL="231775" indent="-219075">
                        <a:buFont typeface="+mj-ea"/>
                        <a:buAutoNum type="circleNumDbPlain" startAt="7"/>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対策・監視サービスの紹介</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対策・監視サービスは原則的には提携先のサービスをご購入いただくことになると考える。また、その部分のセールスについてインタ総研は関与しない想定</a:t>
                      </a:r>
                    </a:p>
                  </a:txBody>
                  <a:tcPr anchor="ctr"/>
                </a:tc>
                <a:extLst>
                  <a:ext uri="{0D108BD9-81ED-4DB2-BD59-A6C34878D82A}">
                    <a16:rowId xmlns:a16="http://schemas.microsoft.com/office/drawing/2014/main" val="2609362746"/>
                  </a:ext>
                </a:extLst>
              </a:tr>
              <a:tr h="513020">
                <a:tc>
                  <a:txBody>
                    <a:bodyPr/>
                    <a:lstStyle/>
                    <a:p>
                      <a:pPr marL="271463" indent="-258763">
                        <a:buFont typeface="+mj-ea"/>
                        <a:buAutoNum type="circleNumDbPlain" startAt="8"/>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規定等の策定・改編支援</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インタ総研メニュー「サイバーセキュリティ</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Master</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」で提供される（情報セキュリティ診断サービスや、対応体制整備、</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CSIRT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基礎研修など）のサービス</a:t>
                      </a:r>
                    </a:p>
                  </a:txBody>
                  <a:tcPr anchor="ctr"/>
                </a:tc>
                <a:extLst>
                  <a:ext uri="{0D108BD9-81ED-4DB2-BD59-A6C34878D82A}">
                    <a16:rowId xmlns:a16="http://schemas.microsoft.com/office/drawing/2014/main" val="221525812"/>
                  </a:ext>
                </a:extLst>
              </a:tr>
            </a:tbl>
          </a:graphicData>
        </a:graphic>
      </p:graphicFrame>
    </p:spTree>
    <p:extLst>
      <p:ext uri="{BB962C8B-B14F-4D97-AF65-F5344CB8AC3E}">
        <p14:creationId xmlns:p14="http://schemas.microsoft.com/office/powerpoint/2010/main" val="16819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次回の予定</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6384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サイバーセキュリティ研究会・今後のスケジュール（案）</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17</a:t>
            </a:fld>
            <a:endParaRPr lang="en-US" altLang="ja-JP"/>
          </a:p>
        </p:txBody>
      </p:sp>
      <p:sp>
        <p:nvSpPr>
          <p:cNvPr id="55" name="正方形/長方形 54"/>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6" name="正方形/長方形 55"/>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サイバーセキュリティ研究会立上げに向けて、以下のとおりスケジュール（案）を作成。</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抜け漏れあるいは、不要な作業がないかを確認し、スケジュールとタスクを詳細化し進めるためのベースとする。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第一回研究会は、参加者の日程調整後にはなるが</a:t>
            </a:r>
            <a:r>
              <a:rPr kumimoji="1" lang="en-US" altLang="ja-JP" sz="1200" dirty="0">
                <a:solidFill>
                  <a:schemeClr val="tx1"/>
                </a:solidFill>
                <a:latin typeface="Meiryo UI" charset="-128"/>
                <a:ea typeface="Meiryo UI" charset="-128"/>
                <a:cs typeface="Meiryo UI" charset="-128"/>
              </a:rPr>
              <a:t>4</a:t>
            </a:r>
            <a:r>
              <a:rPr kumimoji="1" lang="ja-JP" altLang="en-US" sz="1200" dirty="0">
                <a:solidFill>
                  <a:schemeClr val="tx1"/>
                </a:solidFill>
                <a:latin typeface="Meiryo UI" charset="-128"/>
                <a:ea typeface="Meiryo UI" charset="-128"/>
                <a:cs typeface="Meiryo UI" charset="-128"/>
              </a:rPr>
              <a:t>月中旬（</a:t>
            </a:r>
            <a:r>
              <a:rPr kumimoji="1" lang="en-US" altLang="ja-JP" sz="1200" dirty="0">
                <a:solidFill>
                  <a:schemeClr val="tx1"/>
                </a:solidFill>
                <a:latin typeface="Meiryo UI" charset="-128"/>
                <a:ea typeface="Meiryo UI" charset="-128"/>
                <a:cs typeface="Meiryo UI" charset="-128"/>
              </a:rPr>
              <a:t>3</a:t>
            </a:r>
            <a:r>
              <a:rPr kumimoji="1" lang="ja-JP" altLang="en-US" sz="1200" dirty="0">
                <a:solidFill>
                  <a:schemeClr val="tx1"/>
                </a:solidFill>
                <a:latin typeface="Meiryo UI" charset="-128"/>
                <a:ea typeface="Meiryo UI" charset="-128"/>
                <a:cs typeface="Meiryo UI" charset="-128"/>
              </a:rPr>
              <a:t>周目）を予定する</a:t>
            </a:r>
            <a:endParaRPr kumimoji="1" lang="en-US" altLang="ja-JP" sz="1200" dirty="0">
              <a:solidFill>
                <a:schemeClr val="tx1"/>
              </a:solidFill>
              <a:latin typeface="Meiryo UI" charset="-128"/>
              <a:ea typeface="Meiryo UI" charset="-128"/>
              <a:cs typeface="Meiryo UI" charset="-128"/>
            </a:endParaRPr>
          </a:p>
        </p:txBody>
      </p:sp>
      <p:graphicFrame>
        <p:nvGraphicFramePr>
          <p:cNvPr id="57" name="Group 8"/>
          <p:cNvGraphicFramePr>
            <a:graphicFrameLocks noGrp="1"/>
          </p:cNvGraphicFramePr>
          <p:nvPr>
            <p:extLst>
              <p:ext uri="{D42A27DB-BD31-4B8C-83A1-F6EECF244321}">
                <p14:modId xmlns:p14="http://schemas.microsoft.com/office/powerpoint/2010/main" val="1714233443"/>
              </p:ext>
            </p:extLst>
          </p:nvPr>
        </p:nvGraphicFramePr>
        <p:xfrm>
          <a:off x="250825" y="1377322"/>
          <a:ext cx="8642355" cy="4869148"/>
        </p:xfrm>
        <a:graphic>
          <a:graphicData uri="http://schemas.openxmlformats.org/drawingml/2006/table">
            <a:tbl>
              <a:tblPr/>
              <a:tblGrid>
                <a:gridCol w="2265426">
                  <a:extLst>
                    <a:ext uri="{9D8B030D-6E8A-4147-A177-3AD203B41FA5}">
                      <a16:colId xmlns:a16="http://schemas.microsoft.com/office/drawing/2014/main" val="20000"/>
                    </a:ext>
                  </a:extLst>
                </a:gridCol>
                <a:gridCol w="490533">
                  <a:extLst>
                    <a:ext uri="{9D8B030D-6E8A-4147-A177-3AD203B41FA5}">
                      <a16:colId xmlns:a16="http://schemas.microsoft.com/office/drawing/2014/main" val="20001"/>
                    </a:ext>
                  </a:extLst>
                </a:gridCol>
                <a:gridCol w="490533">
                  <a:extLst>
                    <a:ext uri="{9D8B030D-6E8A-4147-A177-3AD203B41FA5}">
                      <a16:colId xmlns:a16="http://schemas.microsoft.com/office/drawing/2014/main" val="20002"/>
                    </a:ext>
                  </a:extLst>
                </a:gridCol>
                <a:gridCol w="490533">
                  <a:extLst>
                    <a:ext uri="{9D8B030D-6E8A-4147-A177-3AD203B41FA5}">
                      <a16:colId xmlns:a16="http://schemas.microsoft.com/office/drawing/2014/main" val="20003"/>
                    </a:ext>
                  </a:extLst>
                </a:gridCol>
                <a:gridCol w="490533">
                  <a:extLst>
                    <a:ext uri="{9D8B030D-6E8A-4147-A177-3AD203B41FA5}">
                      <a16:colId xmlns:a16="http://schemas.microsoft.com/office/drawing/2014/main" val="20004"/>
                    </a:ext>
                  </a:extLst>
                </a:gridCol>
                <a:gridCol w="490533">
                  <a:extLst>
                    <a:ext uri="{9D8B030D-6E8A-4147-A177-3AD203B41FA5}">
                      <a16:colId xmlns:a16="http://schemas.microsoft.com/office/drawing/2014/main" val="20005"/>
                    </a:ext>
                  </a:extLst>
                </a:gridCol>
                <a:gridCol w="490533">
                  <a:extLst>
                    <a:ext uri="{9D8B030D-6E8A-4147-A177-3AD203B41FA5}">
                      <a16:colId xmlns:a16="http://schemas.microsoft.com/office/drawing/2014/main" val="20006"/>
                    </a:ext>
                  </a:extLst>
                </a:gridCol>
                <a:gridCol w="490533">
                  <a:extLst>
                    <a:ext uri="{9D8B030D-6E8A-4147-A177-3AD203B41FA5}">
                      <a16:colId xmlns:a16="http://schemas.microsoft.com/office/drawing/2014/main" val="20007"/>
                    </a:ext>
                  </a:extLst>
                </a:gridCol>
                <a:gridCol w="490533">
                  <a:extLst>
                    <a:ext uri="{9D8B030D-6E8A-4147-A177-3AD203B41FA5}">
                      <a16:colId xmlns:a16="http://schemas.microsoft.com/office/drawing/2014/main" val="20008"/>
                    </a:ext>
                  </a:extLst>
                </a:gridCol>
                <a:gridCol w="490533">
                  <a:extLst>
                    <a:ext uri="{9D8B030D-6E8A-4147-A177-3AD203B41FA5}">
                      <a16:colId xmlns:a16="http://schemas.microsoft.com/office/drawing/2014/main" val="20009"/>
                    </a:ext>
                  </a:extLst>
                </a:gridCol>
                <a:gridCol w="490533">
                  <a:extLst>
                    <a:ext uri="{9D8B030D-6E8A-4147-A177-3AD203B41FA5}">
                      <a16:colId xmlns:a16="http://schemas.microsoft.com/office/drawing/2014/main" val="20010"/>
                    </a:ext>
                  </a:extLst>
                </a:gridCol>
                <a:gridCol w="490533">
                  <a:extLst>
                    <a:ext uri="{9D8B030D-6E8A-4147-A177-3AD203B41FA5}">
                      <a16:colId xmlns:a16="http://schemas.microsoft.com/office/drawing/2014/main" val="20011"/>
                    </a:ext>
                  </a:extLst>
                </a:gridCol>
                <a:gridCol w="490533">
                  <a:extLst>
                    <a:ext uri="{9D8B030D-6E8A-4147-A177-3AD203B41FA5}">
                      <a16:colId xmlns:a16="http://schemas.microsoft.com/office/drawing/2014/main" val="20012"/>
                    </a:ext>
                  </a:extLst>
                </a:gridCol>
                <a:gridCol w="490533">
                  <a:extLst>
                    <a:ext uri="{9D8B030D-6E8A-4147-A177-3AD203B41FA5}">
                      <a16:colId xmlns:a16="http://schemas.microsoft.com/office/drawing/2014/main" val="20013"/>
                    </a:ext>
                  </a:extLst>
                </a:gridCol>
              </a:tblGrid>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Pct val="10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1</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gridSpan="4">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2</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5">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3</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a:r>
                        <a:rPr kumimoji="1" lang="en-US" altLang="ja-JP" sz="900" dirty="0">
                          <a:solidFill>
                            <a:schemeClr val="bg1"/>
                          </a:solidFill>
                          <a:latin typeface="Meiryo UI" charset="-128"/>
                          <a:ea typeface="Meiryo UI" charset="-128"/>
                          <a:cs typeface="Meiryo UI" charset="-128"/>
                        </a:rPr>
                        <a:t>4</a:t>
                      </a:r>
                      <a:r>
                        <a:rPr kumimoji="1" lang="ja-JP" altLang="en-US" sz="900" dirty="0">
                          <a:solidFill>
                            <a:schemeClr val="bg1"/>
                          </a:solidFill>
                          <a:latin typeface="Meiryo UI" charset="-128"/>
                          <a:ea typeface="Meiryo UI" charset="-128"/>
                          <a:cs typeface="Meiryo UI" charset="-128"/>
                        </a:rPr>
                        <a:t>月</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extLst>
                  <a:ext uri="{0D108BD9-81ED-4DB2-BD59-A6C34878D82A}">
                    <a16:rowId xmlns:a16="http://schemas.microsoft.com/office/drawing/2014/main" val="10000"/>
                  </a:ext>
                </a:extLst>
              </a:tr>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val="10001"/>
                  </a:ext>
                </a:extLst>
              </a:tr>
              <a:tr h="305773">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研究会準備</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外有識者調整</a:t>
                      </a: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選定</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研究会日程調整</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2217">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外部評価</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2217">
                <a:tc>
                  <a:txBody>
                    <a:bodyPr/>
                    <a:lstStyle/>
                    <a:p>
                      <a:pPr marL="342900" marR="0" lvl="1" indent="-171450"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サービス提供開始</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4769">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コンプラ部確認</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1"/>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リーガルチェック</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2"/>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契約書サイン（インタ総研）</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3"/>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トライアル・クローズ・評価確定</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88900"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1" indent="0" algn="l" defTabSz="914400" rtl="0" eaLnBrk="1" fontAlgn="base" latinLnBrk="0" hangingPunct="1">
                        <a:lnSpc>
                          <a:spcPct val="100000"/>
                        </a:lnSpc>
                        <a:spcBef>
                          <a:spcPct val="0"/>
                        </a:spcBef>
                        <a:spcAft>
                          <a:spcPct val="0"/>
                        </a:spcAft>
                        <a:buClr>
                          <a:schemeClr val="tx1"/>
                        </a:buClr>
                        <a:buSzTx/>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リスク計量</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各社モデル分析</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1493">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1433513" rtl="0" eaLnBrk="1" fontAlgn="base" latinLnBrk="0" hangingPunct="1">
                        <a:lnSpc>
                          <a:spcPct val="100000"/>
                        </a:lnSpc>
                        <a:spcBef>
                          <a:spcPct val="0"/>
                        </a:spcBef>
                        <a:spcAft>
                          <a:spcPct val="0"/>
                        </a:spcAft>
                        <a:buClrTx/>
                        <a:buSzTx/>
                        <a:buFontTx/>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　目指すべきコンサルティング領域</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21920542"/>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NW/</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サーバーの脆弱性診断・分析・対策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7103221"/>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クラウドアクセス脆弱性診断・分析・対策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49167493"/>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エンドポイント</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571010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ダークネットモニタリング</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0651927"/>
                  </a:ext>
                </a:extLst>
              </a:tr>
            </a:tbl>
          </a:graphicData>
        </a:graphic>
      </p:graphicFrame>
      <p:sp>
        <p:nvSpPr>
          <p:cNvPr id="58" name="Text Box 66"/>
          <p:cNvSpPr txBox="1">
            <a:spLocks noChangeArrowheads="1"/>
          </p:cNvSpPr>
          <p:nvPr/>
        </p:nvSpPr>
        <p:spPr bwMode="gray">
          <a:xfrm>
            <a:off x="2520000" y="1810800"/>
            <a:ext cx="3924208"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59" name="Text Box 66"/>
          <p:cNvSpPr txBox="1">
            <a:spLocks noChangeArrowheads="1"/>
          </p:cNvSpPr>
          <p:nvPr/>
        </p:nvSpPr>
        <p:spPr bwMode="gray">
          <a:xfrm>
            <a:off x="2520000" y="2170800"/>
            <a:ext cx="2941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0" name="Text Box 66"/>
          <p:cNvSpPr txBox="1">
            <a:spLocks noChangeArrowheads="1"/>
          </p:cNvSpPr>
          <p:nvPr/>
        </p:nvSpPr>
        <p:spPr bwMode="gray">
          <a:xfrm>
            <a:off x="5461200" y="2442267"/>
            <a:ext cx="972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1" name="Text Box 66"/>
          <p:cNvSpPr txBox="1">
            <a:spLocks noChangeArrowheads="1"/>
          </p:cNvSpPr>
          <p:nvPr/>
        </p:nvSpPr>
        <p:spPr bwMode="gray">
          <a:xfrm>
            <a:off x="2519996" y="2797199"/>
            <a:ext cx="4413603" cy="171765"/>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6" name="Text Box 66"/>
          <p:cNvSpPr txBox="1">
            <a:spLocks noChangeArrowheads="1"/>
          </p:cNvSpPr>
          <p:nvPr/>
        </p:nvSpPr>
        <p:spPr bwMode="gray">
          <a:xfrm>
            <a:off x="3497397" y="3331467"/>
            <a:ext cx="9774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7" name="Text Box 66"/>
          <p:cNvSpPr txBox="1">
            <a:spLocks noChangeArrowheads="1"/>
          </p:cNvSpPr>
          <p:nvPr/>
        </p:nvSpPr>
        <p:spPr bwMode="gray">
          <a:xfrm>
            <a:off x="4474796" y="3593818"/>
            <a:ext cx="1479605"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8" name="星 5 67"/>
          <p:cNvSpPr>
            <a:spLocks noChangeAspect="1"/>
          </p:cNvSpPr>
          <p:nvPr/>
        </p:nvSpPr>
        <p:spPr>
          <a:xfrm>
            <a:off x="3435676" y="3068960"/>
            <a:ext cx="144000" cy="144000"/>
          </a:xfrm>
          <a:prstGeom prst="star5">
            <a:avLst/>
          </a:prstGeom>
          <a:solidFill>
            <a:schemeClr val="accent3">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9" name="テキスト ボックス 68"/>
          <p:cNvSpPr txBox="1"/>
          <p:nvPr/>
        </p:nvSpPr>
        <p:spPr>
          <a:xfrm>
            <a:off x="3537655" y="3028592"/>
            <a:ext cx="461986" cy="215444"/>
          </a:xfrm>
          <a:prstGeom prst="rect">
            <a:avLst/>
          </a:prstGeom>
          <a:noFill/>
        </p:spPr>
        <p:txBody>
          <a:bodyPr wrap="none" rtlCol="0">
            <a:spAutoFit/>
          </a:bodyPr>
          <a:lstStyle/>
          <a:p>
            <a:r>
              <a:rPr lang="en-US" altLang="ja-JP" sz="800" dirty="0">
                <a:latin typeface="Meiryo UI" charset="-128"/>
                <a:ea typeface="Meiryo UI" charset="-128"/>
                <a:cs typeface="Meiryo UI" charset="-128"/>
              </a:rPr>
              <a:t>2</a:t>
            </a:r>
            <a:r>
              <a:rPr kumimoji="1" lang="en-US" altLang="ja-JP" sz="800" dirty="0">
                <a:latin typeface="Meiryo UI" charset="-128"/>
                <a:ea typeface="Meiryo UI" charset="-128"/>
                <a:cs typeface="Meiryo UI" charset="-128"/>
              </a:rPr>
              <a:t>/1</a:t>
            </a:r>
            <a:r>
              <a:rPr lang="en-US" altLang="ja-JP" sz="800" dirty="0">
                <a:latin typeface="Meiryo UI" charset="-128"/>
                <a:ea typeface="Meiryo UI" charset="-128"/>
                <a:cs typeface="Meiryo UI" charset="-128"/>
              </a:rPr>
              <a:t>〜</a:t>
            </a:r>
            <a:endParaRPr kumimoji="1" lang="ja-JP" altLang="en-US" sz="800" dirty="0">
              <a:latin typeface="Meiryo UI" charset="-128"/>
              <a:ea typeface="Meiryo UI" charset="-128"/>
              <a:cs typeface="Meiryo UI" charset="-128"/>
            </a:endParaRPr>
          </a:p>
        </p:txBody>
      </p:sp>
      <p:sp>
        <p:nvSpPr>
          <p:cNvPr id="70" name="Text Box 66"/>
          <p:cNvSpPr txBox="1">
            <a:spLocks noChangeArrowheads="1"/>
          </p:cNvSpPr>
          <p:nvPr/>
        </p:nvSpPr>
        <p:spPr bwMode="gray">
          <a:xfrm>
            <a:off x="5954401" y="3899428"/>
            <a:ext cx="480964"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1" name="Text Box 66"/>
          <p:cNvSpPr txBox="1">
            <a:spLocks noChangeArrowheads="1"/>
          </p:cNvSpPr>
          <p:nvPr/>
        </p:nvSpPr>
        <p:spPr bwMode="gray">
          <a:xfrm>
            <a:off x="6440400" y="4151268"/>
            <a:ext cx="493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2" name="Text Box 66"/>
          <p:cNvSpPr txBox="1">
            <a:spLocks noChangeArrowheads="1"/>
          </p:cNvSpPr>
          <p:nvPr/>
        </p:nvSpPr>
        <p:spPr bwMode="gray">
          <a:xfrm>
            <a:off x="2519996" y="4977243"/>
            <a:ext cx="63720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3" name="Text Box 66"/>
          <p:cNvSpPr txBox="1">
            <a:spLocks noChangeArrowheads="1"/>
          </p:cNvSpPr>
          <p:nvPr/>
        </p:nvSpPr>
        <p:spPr bwMode="gray">
          <a:xfrm>
            <a:off x="4474796" y="5254974"/>
            <a:ext cx="4399077"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4" name="Text Box 66"/>
          <p:cNvSpPr txBox="1">
            <a:spLocks noChangeArrowheads="1"/>
          </p:cNvSpPr>
          <p:nvPr/>
        </p:nvSpPr>
        <p:spPr bwMode="gray">
          <a:xfrm>
            <a:off x="2519997" y="5512381"/>
            <a:ext cx="5868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6" name="三角形 75"/>
          <p:cNvSpPr/>
          <p:nvPr/>
        </p:nvSpPr>
        <p:spPr>
          <a:xfrm flipV="1">
            <a:off x="8729873" y="1199730"/>
            <a:ext cx="144000" cy="144000"/>
          </a:xfrm>
          <a:prstGeom prst="triangl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7" name="テキスト ボックス 76"/>
          <p:cNvSpPr txBox="1"/>
          <p:nvPr/>
        </p:nvSpPr>
        <p:spPr>
          <a:xfrm>
            <a:off x="7609884" y="1076322"/>
            <a:ext cx="1210588" cy="246221"/>
          </a:xfrm>
          <a:prstGeom prst="rect">
            <a:avLst/>
          </a:prstGeom>
          <a:noFill/>
        </p:spPr>
        <p:txBody>
          <a:bodyPr wrap="none" rtlCol="0">
            <a:spAutoFit/>
          </a:bodyPr>
          <a:lstStyle/>
          <a:p>
            <a:r>
              <a:rPr lang="ja-JP" altLang="en-US" sz="1000" dirty="0">
                <a:solidFill>
                  <a:srgbClr val="FF0000"/>
                </a:solidFill>
                <a:latin typeface="Meiryo UI" charset="-128"/>
                <a:ea typeface="Meiryo UI" charset="-128"/>
                <a:cs typeface="Meiryo UI" charset="-128"/>
              </a:rPr>
              <a:t>第一回研究会予定</a:t>
            </a:r>
            <a:endParaRPr kumimoji="1" lang="ja-JP" altLang="en-US" sz="1000" dirty="0">
              <a:solidFill>
                <a:srgbClr val="FF0000"/>
              </a:solidFill>
              <a:latin typeface="Meiryo UI" charset="-128"/>
              <a:ea typeface="Meiryo UI" charset="-128"/>
              <a:cs typeface="Meiryo UI" charset="-128"/>
            </a:endParaRPr>
          </a:p>
        </p:txBody>
      </p:sp>
      <p:sp>
        <p:nvSpPr>
          <p:cNvPr id="78" name="左右矢印 77"/>
          <p:cNvSpPr/>
          <p:nvPr/>
        </p:nvSpPr>
        <p:spPr>
          <a:xfrm>
            <a:off x="6933600" y="3593818"/>
            <a:ext cx="950768" cy="7092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a:solidFill>
                  <a:schemeClr val="bg1"/>
                </a:solidFill>
                <a:latin typeface="Meiryo UI" charset="-128"/>
                <a:ea typeface="Meiryo UI" charset="-128"/>
                <a:cs typeface="Meiryo UI" charset="-128"/>
              </a:rPr>
              <a:t>バッファ</a:t>
            </a:r>
            <a:endParaRPr kumimoji="1" lang="ja-JP" altLang="en-US" sz="800" dirty="0">
              <a:solidFill>
                <a:schemeClr val="bg1"/>
              </a:solidFill>
              <a:latin typeface="Meiryo UI" charset="-128"/>
              <a:ea typeface="Meiryo UI" charset="-128"/>
              <a:cs typeface="Meiryo UI" charset="-128"/>
            </a:endParaRPr>
          </a:p>
        </p:txBody>
      </p:sp>
      <p:sp>
        <p:nvSpPr>
          <p:cNvPr id="29" name="星 5 28">
            <a:extLst>
              <a:ext uri="{FF2B5EF4-FFF2-40B4-BE49-F238E27FC236}">
                <a16:creationId xmlns:a16="http://schemas.microsoft.com/office/drawing/2014/main" id="{EF7623CD-A575-D24F-B9A1-1AF29403D5A9}"/>
              </a:ext>
            </a:extLst>
          </p:cNvPr>
          <p:cNvSpPr>
            <a:spLocks noChangeAspect="1"/>
          </p:cNvSpPr>
          <p:nvPr/>
        </p:nvSpPr>
        <p:spPr>
          <a:xfrm>
            <a:off x="7834522" y="2811600"/>
            <a:ext cx="144000" cy="144000"/>
          </a:xfrm>
          <a:prstGeom prst="star5">
            <a:avLst/>
          </a:prstGeom>
          <a:solidFill>
            <a:schemeClr val="accent3">
              <a:lumMod val="75000"/>
            </a:schemeClr>
          </a:solidFill>
          <a:ln>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30" name="テキスト ボックス 29">
            <a:extLst>
              <a:ext uri="{FF2B5EF4-FFF2-40B4-BE49-F238E27FC236}">
                <a16:creationId xmlns:a16="http://schemas.microsoft.com/office/drawing/2014/main" id="{88065D91-84CD-924A-AB60-608B1864A5EB}"/>
              </a:ext>
            </a:extLst>
          </p:cNvPr>
          <p:cNvSpPr txBox="1"/>
          <p:nvPr/>
        </p:nvSpPr>
        <p:spPr>
          <a:xfrm>
            <a:off x="7936501" y="2775600"/>
            <a:ext cx="851515" cy="215444"/>
          </a:xfrm>
          <a:prstGeom prst="rect">
            <a:avLst/>
          </a:prstGeom>
          <a:noFill/>
        </p:spPr>
        <p:txBody>
          <a:bodyPr wrap="none" rtlCol="0">
            <a:spAutoFit/>
          </a:bodyPr>
          <a:lstStyle/>
          <a:p>
            <a:r>
              <a:rPr kumimoji="1" lang="ja-JP" altLang="en-US" sz="800" dirty="0">
                <a:latin typeface="Meiryo UI" charset="-128"/>
                <a:ea typeface="Meiryo UI" charset="-128"/>
                <a:cs typeface="Meiryo UI" charset="-128"/>
              </a:rPr>
              <a:t>契約開始・入金</a:t>
            </a:r>
          </a:p>
        </p:txBody>
      </p:sp>
      <p:sp>
        <p:nvSpPr>
          <p:cNvPr id="31" name="Text Box 66">
            <a:extLst>
              <a:ext uri="{FF2B5EF4-FFF2-40B4-BE49-F238E27FC236}">
                <a16:creationId xmlns:a16="http://schemas.microsoft.com/office/drawing/2014/main" id="{F3DB5CCC-0F3D-A34C-A6E7-82B9F9A37F04}"/>
              </a:ext>
            </a:extLst>
          </p:cNvPr>
          <p:cNvSpPr txBox="1">
            <a:spLocks noChangeArrowheads="1"/>
          </p:cNvSpPr>
          <p:nvPr/>
        </p:nvSpPr>
        <p:spPr bwMode="gray">
          <a:xfrm>
            <a:off x="2519996" y="4412005"/>
            <a:ext cx="6370829" cy="171765"/>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2" name="Text Box 66">
            <a:extLst>
              <a:ext uri="{FF2B5EF4-FFF2-40B4-BE49-F238E27FC236}">
                <a16:creationId xmlns:a16="http://schemas.microsoft.com/office/drawing/2014/main" id="{A6782690-C247-5643-9C7D-578D48704ADF}"/>
              </a:ext>
            </a:extLst>
          </p:cNvPr>
          <p:cNvSpPr txBox="1">
            <a:spLocks noChangeArrowheads="1"/>
          </p:cNvSpPr>
          <p:nvPr/>
        </p:nvSpPr>
        <p:spPr bwMode="gray">
          <a:xfrm>
            <a:off x="2520036" y="4671444"/>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3" name="Text Box 66">
            <a:extLst>
              <a:ext uri="{FF2B5EF4-FFF2-40B4-BE49-F238E27FC236}">
                <a16:creationId xmlns:a16="http://schemas.microsoft.com/office/drawing/2014/main" id="{8F7BB3A6-95FE-9041-898B-3E8853747CAA}"/>
              </a:ext>
            </a:extLst>
          </p:cNvPr>
          <p:cNvSpPr txBox="1">
            <a:spLocks noChangeArrowheads="1"/>
          </p:cNvSpPr>
          <p:nvPr/>
        </p:nvSpPr>
        <p:spPr bwMode="gray">
          <a:xfrm>
            <a:off x="2519996" y="5796902"/>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4" name="Text Box 66">
            <a:extLst>
              <a:ext uri="{FF2B5EF4-FFF2-40B4-BE49-F238E27FC236}">
                <a16:creationId xmlns:a16="http://schemas.microsoft.com/office/drawing/2014/main" id="{841D95BF-7758-ED43-8F6D-265D819FE263}"/>
              </a:ext>
            </a:extLst>
          </p:cNvPr>
          <p:cNvSpPr txBox="1">
            <a:spLocks noChangeArrowheads="1"/>
          </p:cNvSpPr>
          <p:nvPr/>
        </p:nvSpPr>
        <p:spPr bwMode="gray">
          <a:xfrm>
            <a:off x="2518825" y="6041110"/>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5" name="正方形/長方形 74"/>
          <p:cNvSpPr/>
          <p:nvPr/>
        </p:nvSpPr>
        <p:spPr>
          <a:xfrm>
            <a:off x="8729873" y="1340130"/>
            <a:ext cx="144000" cy="4968000"/>
          </a:xfrm>
          <a:prstGeom prst="rect">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35" name="左右矢印 34">
            <a:extLst>
              <a:ext uri="{FF2B5EF4-FFF2-40B4-BE49-F238E27FC236}">
                <a16:creationId xmlns:a16="http://schemas.microsoft.com/office/drawing/2014/main" id="{A4BD10D2-0985-364E-89A6-4E6945D71580}"/>
              </a:ext>
            </a:extLst>
          </p:cNvPr>
          <p:cNvSpPr/>
          <p:nvPr/>
        </p:nvSpPr>
        <p:spPr>
          <a:xfrm>
            <a:off x="4557336" y="1840874"/>
            <a:ext cx="950768" cy="4320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dirty="0">
                <a:solidFill>
                  <a:schemeClr val="bg1"/>
                </a:solidFill>
                <a:latin typeface="Meiryo UI" charset="-128"/>
                <a:ea typeface="Meiryo UI" charset="-128"/>
                <a:cs typeface="Meiryo UI" charset="-128"/>
              </a:rPr>
              <a:t>第</a:t>
            </a:r>
            <a:r>
              <a:rPr lang="en-US" altLang="ja-JP" sz="800" dirty="0">
                <a:solidFill>
                  <a:schemeClr val="bg1"/>
                </a:solidFill>
                <a:latin typeface="Meiryo UI" charset="-128"/>
                <a:ea typeface="Meiryo UI" charset="-128"/>
                <a:cs typeface="Meiryo UI" charset="-128"/>
              </a:rPr>
              <a:t>2</a:t>
            </a:r>
            <a:r>
              <a:rPr lang="ja-JP" altLang="en-US" sz="800" dirty="0">
                <a:solidFill>
                  <a:schemeClr val="bg1"/>
                </a:solidFill>
                <a:latin typeface="Meiryo UI" charset="-128"/>
                <a:ea typeface="Meiryo UI" charset="-128"/>
                <a:cs typeface="Meiryo UI" charset="-128"/>
              </a:rPr>
              <a:t>回連絡会</a:t>
            </a:r>
            <a:endParaRPr kumimoji="1" lang="ja-JP" altLang="en-US" sz="800" dirty="0">
              <a:solidFill>
                <a:schemeClr val="bg1"/>
              </a:solidFill>
              <a:latin typeface="Meiryo UI" charset="-128"/>
              <a:ea typeface="Meiryo UI" charset="-128"/>
              <a:cs typeface="Meiryo UI" charset="-128"/>
            </a:endParaRPr>
          </a:p>
        </p:txBody>
      </p:sp>
      <p:sp>
        <p:nvSpPr>
          <p:cNvPr id="36" name="左右矢印 35">
            <a:extLst>
              <a:ext uri="{FF2B5EF4-FFF2-40B4-BE49-F238E27FC236}">
                <a16:creationId xmlns:a16="http://schemas.microsoft.com/office/drawing/2014/main" id="{324F9C25-0422-B94C-8D49-4FF07FC8D432}"/>
              </a:ext>
            </a:extLst>
          </p:cNvPr>
          <p:cNvSpPr/>
          <p:nvPr/>
        </p:nvSpPr>
        <p:spPr>
          <a:xfrm>
            <a:off x="6408697" y="1840874"/>
            <a:ext cx="950768" cy="4320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dirty="0">
                <a:solidFill>
                  <a:schemeClr val="bg1"/>
                </a:solidFill>
                <a:latin typeface="Meiryo UI" charset="-128"/>
                <a:ea typeface="Meiryo UI" charset="-128"/>
                <a:cs typeface="Meiryo UI" charset="-128"/>
              </a:rPr>
              <a:t>第</a:t>
            </a:r>
            <a:r>
              <a:rPr lang="en-US" altLang="ja-JP" sz="800" dirty="0">
                <a:solidFill>
                  <a:schemeClr val="bg1"/>
                </a:solidFill>
                <a:latin typeface="Meiryo UI" charset="-128"/>
                <a:ea typeface="Meiryo UI" charset="-128"/>
                <a:cs typeface="Meiryo UI" charset="-128"/>
              </a:rPr>
              <a:t>3</a:t>
            </a:r>
            <a:r>
              <a:rPr lang="ja-JP" altLang="en-US" sz="800" dirty="0">
                <a:solidFill>
                  <a:schemeClr val="bg1"/>
                </a:solidFill>
                <a:latin typeface="Meiryo UI" charset="-128"/>
                <a:ea typeface="Meiryo UI" charset="-128"/>
                <a:cs typeface="Meiryo UI" charset="-128"/>
              </a:rPr>
              <a:t>回連絡会</a:t>
            </a:r>
            <a:endParaRPr kumimoji="1" lang="ja-JP" altLang="en-US"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146420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CFC770-962E-6742-B21F-13EB0D1F1102}"/>
              </a:ext>
            </a:extLst>
          </p:cNvPr>
          <p:cNvSpPr>
            <a:spLocks noGrp="1"/>
          </p:cNvSpPr>
          <p:nvPr>
            <p:ph type="title"/>
          </p:nvPr>
        </p:nvSpPr>
        <p:spPr/>
        <p:txBody>
          <a:bodyPr/>
          <a:lstStyle/>
          <a:p>
            <a:r>
              <a:rPr kumimoji="1" lang="en-US" altLang="ja-JP" dirty="0"/>
              <a:t>2</a:t>
            </a:r>
            <a:r>
              <a:rPr kumimoji="1" lang="ja-JP" altLang="en-US" dirty="0"/>
              <a:t>月、</a:t>
            </a:r>
            <a:r>
              <a:rPr kumimoji="1" lang="en-US" altLang="ja-JP" dirty="0"/>
              <a:t>3</a:t>
            </a:r>
            <a:r>
              <a:rPr kumimoji="1" lang="ja-JP" altLang="en-US" dirty="0"/>
              <a:t>月のカレンダー</a:t>
            </a:r>
          </a:p>
        </p:txBody>
      </p:sp>
      <p:sp>
        <p:nvSpPr>
          <p:cNvPr id="3" name="スライド番号プレースホルダー 2">
            <a:extLst>
              <a:ext uri="{FF2B5EF4-FFF2-40B4-BE49-F238E27FC236}">
                <a16:creationId xmlns:a16="http://schemas.microsoft.com/office/drawing/2014/main" id="{A6938B74-2530-2C4A-B3AB-1083ACA96052}"/>
              </a:ext>
            </a:extLst>
          </p:cNvPr>
          <p:cNvSpPr>
            <a:spLocks noGrp="1"/>
          </p:cNvSpPr>
          <p:nvPr>
            <p:ph type="sldNum" sz="quarter" idx="11"/>
          </p:nvPr>
        </p:nvSpPr>
        <p:spPr/>
        <p:txBody>
          <a:bodyPr/>
          <a:lstStyle/>
          <a:p>
            <a:pPr>
              <a:defRPr/>
            </a:pPr>
            <a:fld id="{5CFEB8B7-B293-4852-8B7F-C149CF85BDEB}" type="slidenum">
              <a:rPr lang="en-US" altLang="ja-JP" smtClean="0"/>
              <a:pPr>
                <a:defRPr/>
              </a:pPr>
              <a:t>18</a:t>
            </a:fld>
            <a:endParaRPr lang="en-US" altLang="ja-JP"/>
          </a:p>
        </p:txBody>
      </p:sp>
      <p:pic>
        <p:nvPicPr>
          <p:cNvPr id="1026" name="Picture 2" descr="https://www.sozai-library.com/wp-content/uploads/2015/10/021-317x450.jpg">
            <a:extLst>
              <a:ext uri="{FF2B5EF4-FFF2-40B4-BE49-F238E27FC236}">
                <a16:creationId xmlns:a16="http://schemas.microsoft.com/office/drawing/2014/main" id="{9E26E460-5FED-F14E-B81D-A0C5F64F6D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63"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ozai-library.com/wp-content/uploads/2015/10/031-317x450.jpg">
            <a:extLst>
              <a:ext uri="{FF2B5EF4-FFF2-40B4-BE49-F238E27FC236}">
                <a16:creationId xmlns:a16="http://schemas.microsoft.com/office/drawing/2014/main" id="{26A7A089-BA9C-9B4A-90B8-B4591E560A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1018"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496A8-273F-CA40-BD8D-DE3139351ABB}"/>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235B1889-B411-8C49-B782-49DB72B8195D}"/>
              </a:ext>
            </a:extLst>
          </p:cNvPr>
          <p:cNvSpPr>
            <a:spLocks noGrp="1"/>
          </p:cNvSpPr>
          <p:nvPr>
            <p:ph type="sldNum" sz="quarter" idx="11"/>
          </p:nvPr>
        </p:nvSpPr>
        <p:spPr/>
        <p:txBody>
          <a:bodyPr/>
          <a:lstStyle/>
          <a:p>
            <a:pPr>
              <a:defRPr/>
            </a:pPr>
            <a:fld id="{5CFEB8B7-B293-4852-8B7F-C149CF85BDEB}" type="slidenum">
              <a:rPr lang="en-US" altLang="ja-JP" smtClean="0"/>
              <a:pPr>
                <a:defRPr/>
              </a:pPr>
              <a:t>1</a:t>
            </a:fld>
            <a:endParaRPr lang="en-US" altLang="ja-JP"/>
          </a:p>
        </p:txBody>
      </p:sp>
      <p:sp>
        <p:nvSpPr>
          <p:cNvPr id="4" name="テキスト プレースホルダー 3">
            <a:extLst>
              <a:ext uri="{FF2B5EF4-FFF2-40B4-BE49-F238E27FC236}">
                <a16:creationId xmlns:a16="http://schemas.microsoft.com/office/drawing/2014/main" id="{00BF1D4B-66D4-664A-ACCB-A7940E0B4E39}"/>
              </a:ext>
            </a:extLst>
          </p:cNvPr>
          <p:cNvSpPr>
            <a:spLocks noGrp="1"/>
          </p:cNvSpPr>
          <p:nvPr>
            <p:ph type="body" idx="4294967295"/>
          </p:nvPr>
        </p:nvSpPr>
        <p:spPr/>
        <p:txBody>
          <a:bodyPr/>
          <a:lstStyle/>
          <a:p>
            <a:pPr>
              <a:lnSpc>
                <a:spcPct val="150000"/>
              </a:lnSpc>
            </a:pPr>
            <a:r>
              <a:rPr kumimoji="1" lang="ja-JP" altLang="en-US" dirty="0"/>
              <a:t>自己紹介</a:t>
            </a:r>
            <a:endParaRPr kumimoji="1" lang="en-US" altLang="ja-JP" dirty="0"/>
          </a:p>
          <a:p>
            <a:pPr>
              <a:lnSpc>
                <a:spcPct val="150000"/>
              </a:lnSpc>
            </a:pPr>
            <a:r>
              <a:rPr kumimoji="1" lang="ja-JP" altLang="en-US" dirty="0"/>
              <a:t>サイバーセキュリティ研究会とは</a:t>
            </a:r>
            <a:endParaRPr kumimoji="1" lang="en-US" altLang="ja-JP" dirty="0"/>
          </a:p>
          <a:p>
            <a:pPr>
              <a:lnSpc>
                <a:spcPct val="150000"/>
              </a:lnSpc>
            </a:pPr>
            <a:r>
              <a:rPr kumimoji="1" lang="ja-JP" altLang="en-US" dirty="0"/>
              <a:t>連絡会の検討テーマ</a:t>
            </a:r>
            <a:endParaRPr kumimoji="1" lang="en-US" altLang="ja-JP" dirty="0"/>
          </a:p>
          <a:p>
            <a:pPr lvl="1"/>
            <a:r>
              <a:rPr kumimoji="1" lang="ja-JP" altLang="en-US" dirty="0"/>
              <a:t>外部評価（</a:t>
            </a:r>
            <a:r>
              <a:rPr kumimoji="1" lang="en-US" altLang="ja-JP" dirty="0" err="1"/>
              <a:t>Bitsight</a:t>
            </a:r>
            <a:r>
              <a:rPr kumimoji="1" lang="ja-JP" altLang="en-US" dirty="0"/>
              <a:t>活用に向けて）</a:t>
            </a:r>
            <a:endParaRPr kumimoji="1" lang="en-US" altLang="ja-JP" dirty="0"/>
          </a:p>
          <a:p>
            <a:pPr lvl="1"/>
            <a:r>
              <a:rPr kumimoji="1" lang="ja-JP" altLang="en-US" dirty="0"/>
              <a:t>リスク計量</a:t>
            </a:r>
            <a:endParaRPr kumimoji="1" lang="en-US" altLang="ja-JP" dirty="0"/>
          </a:p>
          <a:p>
            <a:pPr lvl="1"/>
            <a:r>
              <a:rPr kumimoji="1" lang="ja-JP" altLang="en-US" dirty="0"/>
              <a:t>目指すべきコンサルティング領域</a:t>
            </a:r>
            <a:endParaRPr kumimoji="1" lang="en-US" altLang="ja-JP" dirty="0"/>
          </a:p>
          <a:p>
            <a:pPr lvl="0">
              <a:lnSpc>
                <a:spcPct val="150000"/>
              </a:lnSpc>
            </a:pPr>
            <a:r>
              <a:rPr kumimoji="1" lang="ja-JP" altLang="en-US" dirty="0"/>
              <a:t>次回の予定（</a:t>
            </a:r>
            <a:r>
              <a:rPr kumimoji="1" lang="en-US" altLang="ja-JP" dirty="0"/>
              <a:t>2</a:t>
            </a:r>
            <a:r>
              <a:rPr kumimoji="1" lang="ja-JP" altLang="en-US" dirty="0"/>
              <a:t>月、</a:t>
            </a:r>
            <a:r>
              <a:rPr kumimoji="1" lang="en-US" altLang="ja-JP" dirty="0"/>
              <a:t>3</a:t>
            </a:r>
            <a:r>
              <a:rPr kumimoji="1" lang="ja-JP" altLang="en-US" dirty="0"/>
              <a:t>月）</a:t>
            </a:r>
            <a:endParaRPr kumimoji="1" lang="en-US" altLang="ja-JP" dirty="0"/>
          </a:p>
        </p:txBody>
      </p:sp>
    </p:spTree>
    <p:extLst>
      <p:ext uri="{BB962C8B-B14F-4D97-AF65-F5344CB8AC3E}">
        <p14:creationId xmlns:p14="http://schemas.microsoft.com/office/powerpoint/2010/main" val="23833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rPr>
              <a:t>自己紹介</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5592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サイバーセキュリティ研究会とは</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59012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098DAF-71BB-DC40-A71E-8BF9CF586BB3}"/>
              </a:ext>
            </a:extLst>
          </p:cNvPr>
          <p:cNvSpPr>
            <a:spLocks noGrp="1"/>
          </p:cNvSpPr>
          <p:nvPr>
            <p:ph type="title"/>
          </p:nvPr>
        </p:nvSpPr>
        <p:spPr/>
        <p:txBody>
          <a:bodyPr/>
          <a:lstStyle/>
          <a:p>
            <a:r>
              <a:rPr kumimoji="1" lang="ja-JP" altLang="en-US" dirty="0"/>
              <a:t>サイバーセキュリティ研究会概要</a:t>
            </a:r>
          </a:p>
        </p:txBody>
      </p:sp>
      <p:sp>
        <p:nvSpPr>
          <p:cNvPr id="3" name="スライド番号プレースホルダー 2">
            <a:extLst>
              <a:ext uri="{FF2B5EF4-FFF2-40B4-BE49-F238E27FC236}">
                <a16:creationId xmlns:a16="http://schemas.microsoft.com/office/drawing/2014/main" id="{7F751BAC-0D30-2542-9154-19FBA451E3D7}"/>
              </a:ext>
            </a:extLst>
          </p:cNvPr>
          <p:cNvSpPr>
            <a:spLocks noGrp="1"/>
          </p:cNvSpPr>
          <p:nvPr>
            <p:ph type="sldNum" sz="quarter" idx="11"/>
          </p:nvPr>
        </p:nvSpPr>
        <p:spPr/>
        <p:txBody>
          <a:bodyPr/>
          <a:lstStyle/>
          <a:p>
            <a:pPr>
              <a:defRPr/>
            </a:pPr>
            <a:fld id="{5CFEB8B7-B293-4852-8B7F-C149CF85BDEB}" type="slidenum">
              <a:rPr lang="en-US" altLang="ja-JP" smtClean="0"/>
              <a:pPr>
                <a:defRPr/>
              </a:pPr>
              <a:t>4</a:t>
            </a:fld>
            <a:endParaRPr lang="en-US" altLang="ja-JP"/>
          </a:p>
        </p:txBody>
      </p:sp>
      <p:sp>
        <p:nvSpPr>
          <p:cNvPr id="4" name="タイトル 2">
            <a:extLst>
              <a:ext uri="{FF2B5EF4-FFF2-40B4-BE49-F238E27FC236}">
                <a16:creationId xmlns:a16="http://schemas.microsoft.com/office/drawing/2014/main" id="{85C82EEE-C6F7-8A4C-8B4C-CC647737E9E8}"/>
              </a:ext>
            </a:extLst>
          </p:cNvPr>
          <p:cNvSpPr txBox="1">
            <a:spLocks/>
          </p:cNvSpPr>
          <p:nvPr/>
        </p:nvSpPr>
        <p:spPr bwMode="auto">
          <a:xfrm>
            <a:off x="251520" y="62068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目的</a:t>
            </a:r>
          </a:p>
        </p:txBody>
      </p:sp>
      <p:sp>
        <p:nvSpPr>
          <p:cNvPr id="6" name="正方形/長方形 5">
            <a:extLst>
              <a:ext uri="{FF2B5EF4-FFF2-40B4-BE49-F238E27FC236}">
                <a16:creationId xmlns:a16="http://schemas.microsoft.com/office/drawing/2014/main" id="{8EE9C2F7-8EC1-E849-9C8B-E4C6D56E1D2D}"/>
              </a:ext>
            </a:extLst>
          </p:cNvPr>
          <p:cNvSpPr/>
          <p:nvPr/>
        </p:nvSpPr>
        <p:spPr>
          <a:xfrm>
            <a:off x="250824" y="981214"/>
            <a:ext cx="4321175" cy="84770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MS&amp;AD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グループにおける、サイバーセキュリティに関する先進的な研究と情報の集約管理を行い、グループ事業会社が開発する商品・サービスにおけるサイバーセキュリティ上のリスクについて、助言・アドバイスを行う。</a:t>
            </a:r>
          </a:p>
        </p:txBody>
      </p:sp>
      <p:sp>
        <p:nvSpPr>
          <p:cNvPr id="8" name="タイトル 2">
            <a:extLst>
              <a:ext uri="{FF2B5EF4-FFF2-40B4-BE49-F238E27FC236}">
                <a16:creationId xmlns:a16="http://schemas.microsoft.com/office/drawing/2014/main" id="{378F6151-BD4A-8643-800C-FCAF1C396AC8}"/>
              </a:ext>
            </a:extLst>
          </p:cNvPr>
          <p:cNvSpPr txBox="1">
            <a:spLocks/>
          </p:cNvSpPr>
          <p:nvPr/>
        </p:nvSpPr>
        <p:spPr bwMode="auto">
          <a:xfrm>
            <a:off x="251520" y="1844824"/>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研究会メンバー</a:t>
            </a:r>
          </a:p>
        </p:txBody>
      </p:sp>
      <p:sp>
        <p:nvSpPr>
          <p:cNvPr id="10" name="正方形/長方形 9">
            <a:extLst>
              <a:ext uri="{FF2B5EF4-FFF2-40B4-BE49-F238E27FC236}">
                <a16:creationId xmlns:a16="http://schemas.microsoft.com/office/drawing/2014/main" id="{EFA57132-BB6E-454E-A471-EDEA63D1A293}"/>
              </a:ext>
            </a:extLst>
          </p:cNvPr>
          <p:cNvSpPr/>
          <p:nvPr/>
        </p:nvSpPr>
        <p:spPr>
          <a:xfrm>
            <a:off x="179512" y="2204824"/>
            <a:ext cx="4321175" cy="419976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400" dirty="0">
                <a:latin typeface="Meiryo UI" panose="020B0604030504040204" pitchFamily="34" charset="-128"/>
                <a:ea typeface="Meiryo UI" panose="020B0604030504040204" pitchFamily="34" charset="-128"/>
                <a:cs typeface="Meiryo UI" panose="020B0604030504040204" pitchFamily="34" charset="-128"/>
              </a:rPr>
              <a:t>＜研究会座長＞</a:t>
            </a:r>
            <a:endParaRPr lang="en-US" altLang="ja-JP"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佐々木 良一氏：東京電機大学教授・インター総研顧問</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＜外部有識者会員＞</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下記メンバーから３～４名</a:t>
            </a: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トレンド：丸山氏（デロイト） 、高橋氏（元マイクロソフト）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名和氏（サイバーディフェンス研究所）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技術：菊池教授（明治大）、上原教授（立命館大）、</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蔵本氏（</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White Motion</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法律：須川教授（新潟大）、 、夏井教授（明治大）</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湯浅教授（情報セキュリティ大）</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＜グループ各社・研究会員＞</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：火新部・責任チーム、モデリングチーム、</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損サ業・火新チーム</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：企業商品部・サイバー保険室、引受支援室、新種</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商品企画部・収支管理</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endParaRPr lang="ja-JP" altLang="en-US"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持株：リスク管理部、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企画部・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ガバナンスチーム</a:t>
            </a: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a:p>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 name="タイトル 2">
            <a:extLst>
              <a:ext uri="{FF2B5EF4-FFF2-40B4-BE49-F238E27FC236}">
                <a16:creationId xmlns:a16="http://schemas.microsoft.com/office/drawing/2014/main" id="{24A87B92-8BD5-8843-97B1-9D8CD71819AB}"/>
              </a:ext>
            </a:extLst>
          </p:cNvPr>
          <p:cNvSpPr txBox="1">
            <a:spLocks/>
          </p:cNvSpPr>
          <p:nvPr/>
        </p:nvSpPr>
        <p:spPr bwMode="auto">
          <a:xfrm>
            <a:off x="4571999" y="61962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機能・役割</a:t>
            </a:r>
          </a:p>
        </p:txBody>
      </p:sp>
      <p:sp>
        <p:nvSpPr>
          <p:cNvPr id="12" name="正方形/長方形 11">
            <a:extLst>
              <a:ext uri="{FF2B5EF4-FFF2-40B4-BE49-F238E27FC236}">
                <a16:creationId xmlns:a16="http://schemas.microsoft.com/office/drawing/2014/main" id="{C4BCDE46-1F01-AC43-B8A1-B1E6A878B173}"/>
              </a:ext>
            </a:extLst>
          </p:cNvPr>
          <p:cNvSpPr/>
          <p:nvPr/>
        </p:nvSpPr>
        <p:spPr>
          <a:xfrm>
            <a:off x="4571999" y="979628"/>
            <a:ext cx="4321175" cy="10138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サイバーセキュリティに関する先進的な研究と</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r>
              <a:rPr lang="ja-JP" altLang="ja-JP" sz="1200" dirty="0">
                <a:latin typeface="Meiryo UI" panose="020B0604030504040204" pitchFamily="34" charset="-128"/>
                <a:ea typeface="Meiryo UI" panose="020B0604030504040204" pitchFamily="34" charset="-128"/>
                <a:cs typeface="Meiryo UI" panose="020B0604030504040204" pitchFamily="34" charset="-128"/>
              </a:rPr>
              <a:t>情報の集約管理を行う</a:t>
            </a:r>
          </a:p>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グループ事業会社が開発する商品・サービスにおける、サイバーセキュリティに関連する助言・アドバイスを外部有識者から得て、課題を解決する</a:t>
            </a:r>
          </a:p>
        </p:txBody>
      </p:sp>
      <p:sp>
        <p:nvSpPr>
          <p:cNvPr id="13" name="タイトル 2">
            <a:extLst>
              <a:ext uri="{FF2B5EF4-FFF2-40B4-BE49-F238E27FC236}">
                <a16:creationId xmlns:a16="http://schemas.microsoft.com/office/drawing/2014/main" id="{11F7B230-E5A6-5542-AA44-AA4620D56136}"/>
              </a:ext>
            </a:extLst>
          </p:cNvPr>
          <p:cNvSpPr txBox="1">
            <a:spLocks/>
          </p:cNvSpPr>
          <p:nvPr/>
        </p:nvSpPr>
        <p:spPr bwMode="auto">
          <a:xfrm>
            <a:off x="4572000" y="198913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運営方法等</a:t>
            </a:r>
          </a:p>
        </p:txBody>
      </p:sp>
      <p:sp>
        <p:nvSpPr>
          <p:cNvPr id="14" name="正方形/長方形 13">
            <a:extLst>
              <a:ext uri="{FF2B5EF4-FFF2-40B4-BE49-F238E27FC236}">
                <a16:creationId xmlns:a16="http://schemas.microsoft.com/office/drawing/2014/main" id="{C3E61D41-CA1B-AB45-A773-FC831D1A0412}"/>
              </a:ext>
            </a:extLst>
          </p:cNvPr>
          <p:cNvSpPr/>
          <p:nvPr/>
        </p:nvSpPr>
        <p:spPr>
          <a:xfrm>
            <a:off x="4572000" y="2350800"/>
            <a:ext cx="4321175" cy="208942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開催は３か月に１回程度とし、原則４月、７月、１０月、１月（或いは２月）に開催とする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会員は自由に意見を発表することが出来る。また会員は本研究会における発言内容、発表資料、ならびに決定事項について、特段の許可がない限りにおいては守秘義務を負い、外部に漏らすことを禁ずる。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本研究会の議事の結果は議事録として事務局が作成し、研究会出席者メンバーに確認を行い、確定させたものを保管する。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個別テーマに基づく出席者（個別ゲスト）は、事務局が座長の承認を得たうえで、研究会に招待し、会員に開催案内と同時に案内をする。</a:t>
            </a:r>
          </a:p>
        </p:txBody>
      </p:sp>
      <p:sp>
        <p:nvSpPr>
          <p:cNvPr id="15" name="タイトル 2">
            <a:extLst>
              <a:ext uri="{FF2B5EF4-FFF2-40B4-BE49-F238E27FC236}">
                <a16:creationId xmlns:a16="http://schemas.microsoft.com/office/drawing/2014/main" id="{1EEA3E1E-29C0-6942-97F3-6594239C347F}"/>
              </a:ext>
            </a:extLst>
          </p:cNvPr>
          <p:cNvSpPr txBox="1">
            <a:spLocks/>
          </p:cNvSpPr>
          <p:nvPr/>
        </p:nvSpPr>
        <p:spPr bwMode="auto">
          <a:xfrm>
            <a:off x="4572722" y="4464000"/>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連絡会</a:t>
            </a:r>
          </a:p>
        </p:txBody>
      </p:sp>
      <p:sp>
        <p:nvSpPr>
          <p:cNvPr id="16" name="正方形/長方形 15">
            <a:extLst>
              <a:ext uri="{FF2B5EF4-FFF2-40B4-BE49-F238E27FC236}">
                <a16:creationId xmlns:a16="http://schemas.microsoft.com/office/drawing/2014/main" id="{66EB0939-35CF-BF4B-A7EF-A616592D4360}"/>
              </a:ext>
            </a:extLst>
          </p:cNvPr>
          <p:cNvSpPr/>
          <p:nvPr/>
        </p:nvSpPr>
        <p:spPr>
          <a:xfrm>
            <a:off x="4572000" y="4824000"/>
            <a:ext cx="4321175" cy="164151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本研究会の下部にグループ内各社の連絡会として、サイバーセキュリティ連絡会を設置する。メンバーは以下とし、開催頻度は月一回＋必要に応じて臨時開催とする。</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＜連絡会メンバー＞</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：火新部・責任チーム長、モデリングチーム長および関係者</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：企業商品部・新種グループ長および関係者</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p:txBody>
      </p:sp>
      <p:sp>
        <p:nvSpPr>
          <p:cNvPr id="17" name="テキスト ボックス 16">
            <a:extLst>
              <a:ext uri="{FF2B5EF4-FFF2-40B4-BE49-F238E27FC236}">
                <a16:creationId xmlns:a16="http://schemas.microsoft.com/office/drawing/2014/main" id="{A2189C70-0D35-8746-B814-D771D7CBAD5F}"/>
              </a:ext>
            </a:extLst>
          </p:cNvPr>
          <p:cNvSpPr txBox="1"/>
          <p:nvPr/>
        </p:nvSpPr>
        <p:spPr>
          <a:xfrm>
            <a:off x="6974237" y="7082725"/>
            <a:ext cx="184731" cy="369332"/>
          </a:xfrm>
          <a:prstGeom prst="rect">
            <a:avLst/>
          </a:prstGeom>
          <a:noFill/>
        </p:spPr>
        <p:txBody>
          <a:bodyPr wrap="none" rtlCol="0">
            <a:spAutoFit/>
          </a:bodyPr>
          <a:lstStyle/>
          <a:p>
            <a:endParaRPr kumimoji="1" lang="ja-JP" altLang="en-US" dirty="0">
              <a:latin typeface="Meiryo UI" charset="-128"/>
              <a:ea typeface="Meiryo UI" charset="-128"/>
              <a:cs typeface="Meiryo UI" charset="-128"/>
            </a:endParaRPr>
          </a:p>
        </p:txBody>
      </p:sp>
    </p:spTree>
    <p:extLst>
      <p:ext uri="{BB962C8B-B14F-4D97-AF65-F5344CB8AC3E}">
        <p14:creationId xmlns:p14="http://schemas.microsoft.com/office/powerpoint/2010/main" val="27797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BDB2D6-6D66-9B4F-926D-B29AD15DC675}"/>
              </a:ext>
            </a:extLst>
          </p:cNvPr>
          <p:cNvSpPr>
            <a:spLocks noGrp="1"/>
          </p:cNvSpPr>
          <p:nvPr>
            <p:ph type="title"/>
          </p:nvPr>
        </p:nvSpPr>
        <p:spPr/>
        <p:txBody>
          <a:bodyPr/>
          <a:lstStyle/>
          <a:p>
            <a:r>
              <a:rPr kumimoji="1" lang="ja-JP" altLang="en-US" dirty="0"/>
              <a:t>佐々木顧問プロフィール</a:t>
            </a:r>
          </a:p>
        </p:txBody>
      </p:sp>
      <p:sp>
        <p:nvSpPr>
          <p:cNvPr id="3" name="スライド番号プレースホルダー 2">
            <a:extLst>
              <a:ext uri="{FF2B5EF4-FFF2-40B4-BE49-F238E27FC236}">
                <a16:creationId xmlns:a16="http://schemas.microsoft.com/office/drawing/2014/main" id="{D4C6733C-68DF-304A-B034-86BE91E83AF5}"/>
              </a:ext>
            </a:extLst>
          </p:cNvPr>
          <p:cNvSpPr>
            <a:spLocks noGrp="1"/>
          </p:cNvSpPr>
          <p:nvPr>
            <p:ph type="sldNum" sz="quarter" idx="11"/>
          </p:nvPr>
        </p:nvSpPr>
        <p:spPr/>
        <p:txBody>
          <a:bodyPr/>
          <a:lstStyle/>
          <a:p>
            <a:pPr>
              <a:defRPr/>
            </a:pPr>
            <a:fld id="{5CFEB8B7-B293-4852-8B7F-C149CF85BDEB}" type="slidenum">
              <a:rPr lang="en-US" altLang="ja-JP" smtClean="0"/>
              <a:pPr>
                <a:defRPr/>
              </a:pPr>
              <a:t>5</a:t>
            </a:fld>
            <a:endParaRPr lang="en-US" altLang="ja-JP"/>
          </a:p>
        </p:txBody>
      </p:sp>
      <p:sp>
        <p:nvSpPr>
          <p:cNvPr id="4" name="テキスト プレースホルダー 3">
            <a:extLst>
              <a:ext uri="{FF2B5EF4-FFF2-40B4-BE49-F238E27FC236}">
                <a16:creationId xmlns:a16="http://schemas.microsoft.com/office/drawing/2014/main" id="{AF249AA3-DE30-CE43-886A-CF8EE90C89EC}"/>
              </a:ext>
            </a:extLst>
          </p:cNvPr>
          <p:cNvSpPr>
            <a:spLocks noGrp="1"/>
          </p:cNvSpPr>
          <p:nvPr>
            <p:ph type="body" idx="4294967295"/>
          </p:nvPr>
        </p:nvSpPr>
        <p:spPr/>
        <p:txBody>
          <a:bodyPr/>
          <a:lstStyle/>
          <a:p>
            <a:pPr marL="0" indent="0">
              <a:buNone/>
            </a:pPr>
            <a:r>
              <a:rPr lang="ja-JP" altLang="en-US" sz="1400" dirty="0"/>
              <a:t>＜略歴＞</a:t>
            </a:r>
            <a:endParaRPr lang="en-US" altLang="ja-JP" sz="1400" dirty="0"/>
          </a:p>
          <a:p>
            <a:pPr marL="711200" indent="-309563"/>
            <a:r>
              <a:rPr lang="en-US" altLang="ja-JP" sz="1400" dirty="0"/>
              <a:t>1971</a:t>
            </a:r>
            <a:r>
              <a:rPr lang="ja-JP" altLang="en-US" sz="1400" dirty="0"/>
              <a:t>年</a:t>
            </a:r>
            <a:r>
              <a:rPr lang="en-US" altLang="ja-JP" sz="1400" dirty="0"/>
              <a:t>3</a:t>
            </a:r>
            <a:r>
              <a:rPr lang="ja-JP" altLang="en-US" sz="1400" dirty="0"/>
              <a:t>月：東京大学卒業</a:t>
            </a:r>
            <a:endParaRPr lang="en-US" altLang="ja-JP" sz="1400" dirty="0"/>
          </a:p>
          <a:p>
            <a:pPr marL="711200" indent="-309563"/>
            <a:r>
              <a:rPr lang="en-US" altLang="ja-JP" sz="1400" dirty="0"/>
              <a:t>1971</a:t>
            </a:r>
            <a:r>
              <a:rPr lang="ja-JP" altLang="en-US" sz="1400" dirty="0"/>
              <a:t>年</a:t>
            </a:r>
            <a:r>
              <a:rPr lang="en-US" altLang="ja-JP" sz="1400" dirty="0"/>
              <a:t>4</a:t>
            </a:r>
            <a:r>
              <a:rPr lang="ja-JP" altLang="en-US" sz="1400" dirty="0"/>
              <a:t>月：日立製作所入所</a:t>
            </a:r>
            <a:br>
              <a:rPr lang="en-US" altLang="ja-JP" sz="1400" dirty="0"/>
            </a:br>
            <a:r>
              <a:rPr lang="ja-JP" altLang="en-US" sz="1400" dirty="0"/>
              <a:t>システム開発研究所にてシステム高信頼化技術、セキュリティ技術、ネットワーク管理システム等の研究開発に従事し、ネットワーク管理システムＮＥＴＭや各種セキュリティシステム等の製品化に貢献。同研究所第</a:t>
            </a:r>
            <a:r>
              <a:rPr kumimoji="1" lang="ja-JP" altLang="en-US" sz="14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４</a:t>
            </a:r>
            <a:r>
              <a:rPr lang="ja-JP" altLang="en-US" sz="1400" dirty="0"/>
              <a:t>部（ネットワーク関連部）部長やセキュリティシステム研究センタ長、主管研究長などを歴任。</a:t>
            </a:r>
            <a:endParaRPr lang="en-US" altLang="ja-JP" sz="1400" dirty="0"/>
          </a:p>
          <a:p>
            <a:pPr marL="711200" indent="-309563"/>
            <a:r>
              <a:rPr lang="ja-JP" altLang="en-US" sz="1400" dirty="0"/>
              <a:t>２００１年４月</a:t>
            </a:r>
            <a:r>
              <a:rPr lang="en-US" altLang="ja-JP" sz="1400" dirty="0"/>
              <a:t>〜</a:t>
            </a:r>
            <a:r>
              <a:rPr lang="ja-JP" altLang="en-US" sz="1400" dirty="0"/>
              <a:t>東京電機大学工学部教授</a:t>
            </a:r>
            <a:endParaRPr kumimoji="1" lang="en-US" altLang="ja-JP" sz="1400" dirty="0"/>
          </a:p>
          <a:p>
            <a:pPr marL="0" indent="0">
              <a:spcBef>
                <a:spcPts val="936"/>
              </a:spcBef>
              <a:buNone/>
            </a:pPr>
            <a:r>
              <a:rPr lang="ja-JP" altLang="en-US" sz="1400" dirty="0"/>
              <a:t>＜委員等＞</a:t>
            </a:r>
            <a:endParaRPr lang="en-US" altLang="ja-JP" sz="1400" dirty="0"/>
          </a:p>
          <a:p>
            <a:pPr marL="673100" indent="-311150"/>
            <a:r>
              <a:rPr lang="ja-JP" altLang="en-US" sz="1400" dirty="0"/>
              <a:t>内閣官房サイバーセキュリティセンタ サイバーセキュリティ補佐官（</a:t>
            </a:r>
            <a:r>
              <a:rPr lang="en-US" altLang="ja-JP" sz="1400" dirty="0"/>
              <a:t>2015</a:t>
            </a:r>
            <a:r>
              <a:rPr lang="ja-JP" altLang="en-US" sz="1400" dirty="0"/>
              <a:t>年</a:t>
            </a:r>
            <a:r>
              <a:rPr lang="en-US" altLang="ja-JP" sz="1400" dirty="0"/>
              <a:t>1</a:t>
            </a:r>
            <a:r>
              <a:rPr lang="ja-JP" altLang="en-US" sz="1400" dirty="0"/>
              <a:t>月</a:t>
            </a:r>
            <a:r>
              <a:rPr lang="en-US" altLang="ja-JP" sz="1400" dirty="0"/>
              <a:t>〜</a:t>
            </a:r>
            <a:r>
              <a:rPr lang="ja-JP" altLang="en-US" sz="1400" dirty="0"/>
              <a:t>）</a:t>
            </a:r>
            <a:endParaRPr lang="en-US" altLang="ja-JP" sz="1400" dirty="0"/>
          </a:p>
          <a:p>
            <a:pPr marL="673100" indent="0">
              <a:buNone/>
            </a:pPr>
            <a:r>
              <a:rPr lang="en-US" altLang="ja-JP" sz="1200" dirty="0"/>
              <a:t>※</a:t>
            </a:r>
            <a:r>
              <a:rPr lang="ja-JP" altLang="en-US" sz="1200" dirty="0"/>
              <a:t>内閣官房情報セキュリティセンタ 情報セキュリティ補佐官（</a:t>
            </a:r>
            <a:r>
              <a:rPr lang="en-US" altLang="ja-JP" sz="1200" dirty="0"/>
              <a:t>2010</a:t>
            </a:r>
            <a:r>
              <a:rPr lang="ja-JP" altLang="en-US" sz="1200" dirty="0"/>
              <a:t>年</a:t>
            </a:r>
            <a:r>
              <a:rPr lang="en-US" altLang="ja-JP" sz="1200" dirty="0"/>
              <a:t>7</a:t>
            </a:r>
            <a:r>
              <a:rPr lang="ja-JP" altLang="en-US" sz="1200" dirty="0"/>
              <a:t>月</a:t>
            </a:r>
            <a:r>
              <a:rPr lang="en-US" altLang="ja-JP" sz="1200" dirty="0"/>
              <a:t>〜2014</a:t>
            </a:r>
            <a:r>
              <a:rPr lang="ja-JP" altLang="en-US" sz="1200" dirty="0"/>
              <a:t>年</a:t>
            </a:r>
            <a:r>
              <a:rPr lang="en-US" altLang="ja-JP" sz="1200" dirty="0"/>
              <a:t>12</a:t>
            </a:r>
            <a:r>
              <a:rPr lang="ja-JP" altLang="en-US" sz="1200" dirty="0"/>
              <a:t>月）</a:t>
            </a:r>
            <a:endParaRPr kumimoji="1" lang="en-US" altLang="ja-JP" sz="1200" dirty="0"/>
          </a:p>
          <a:p>
            <a:pPr marL="673100" indent="-311150"/>
            <a:r>
              <a:rPr lang="ja-JP" altLang="en-US" sz="1400" dirty="0"/>
              <a:t>総務省 自治体情報セキュリティ対策検討チーム　座長（</a:t>
            </a:r>
            <a:r>
              <a:rPr lang="en-US" altLang="ja-JP" sz="1400" dirty="0"/>
              <a:t>2015</a:t>
            </a:r>
            <a:r>
              <a:rPr lang="ja-JP" altLang="en-US" sz="1400" dirty="0"/>
              <a:t>年</a:t>
            </a:r>
            <a:r>
              <a:rPr lang="en-US" altLang="ja-JP" sz="1400" dirty="0"/>
              <a:t>7</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総務省・経済産業省 </a:t>
            </a:r>
            <a:r>
              <a:rPr lang="en-US" altLang="ja-JP" sz="1400" dirty="0"/>
              <a:t>IoT</a:t>
            </a:r>
            <a:r>
              <a:rPr lang="ja-JP" altLang="en-US" sz="1400" dirty="0"/>
              <a:t>セキュリティワーキンググループ座長（</a:t>
            </a:r>
            <a:r>
              <a:rPr lang="en-US" altLang="ja-JP" sz="1400" dirty="0"/>
              <a:t>2016</a:t>
            </a:r>
            <a:r>
              <a:rPr lang="ja-JP" altLang="en-US" sz="1400" dirty="0"/>
              <a:t>年</a:t>
            </a:r>
            <a:r>
              <a:rPr lang="en-US" altLang="ja-JP" sz="1400" dirty="0"/>
              <a:t>1</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会計検査院 最高情報セキュリティアドバイザー（</a:t>
            </a:r>
            <a:r>
              <a:rPr lang="en-US" altLang="ja-JP" sz="1400" dirty="0"/>
              <a:t>2016</a:t>
            </a:r>
            <a:r>
              <a:rPr lang="ja-JP" altLang="en-US" sz="1400" dirty="0"/>
              <a:t>年</a:t>
            </a:r>
            <a:r>
              <a:rPr lang="en-US" altLang="ja-JP" sz="1400" dirty="0"/>
              <a:t>12</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情報通信研究機構</a:t>
            </a:r>
            <a:r>
              <a:rPr lang="en-US" altLang="ja-JP" sz="1400" dirty="0"/>
              <a:t>(NICT) </a:t>
            </a:r>
            <a:r>
              <a:rPr lang="ja-JP" altLang="en-US" sz="1400" dirty="0"/>
              <a:t>委託研究評価委員（</a:t>
            </a:r>
            <a:r>
              <a:rPr lang="en-US" altLang="ja-JP" sz="1400" dirty="0"/>
              <a:t>2001</a:t>
            </a:r>
            <a:r>
              <a:rPr lang="ja-JP" altLang="en-US" sz="1400" dirty="0"/>
              <a:t>年</a:t>
            </a:r>
            <a:r>
              <a:rPr lang="en-US" altLang="ja-JP" sz="1400" dirty="0"/>
              <a:t>4</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日本セキュリティマネージメント学会 会長（</a:t>
            </a:r>
            <a:r>
              <a:rPr lang="en-US" altLang="ja-JP" sz="1400" dirty="0"/>
              <a:t>2004</a:t>
            </a:r>
            <a:r>
              <a:rPr lang="ja-JP" altLang="en-US" sz="1400" dirty="0"/>
              <a:t>年</a:t>
            </a:r>
            <a:r>
              <a:rPr lang="en-US" altLang="ja-JP" sz="1400" dirty="0"/>
              <a:t>6</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 デジタルフォレンジック研究会 会長（</a:t>
            </a:r>
            <a:r>
              <a:rPr lang="en-US" altLang="ja-JP" sz="1400" dirty="0"/>
              <a:t>2011</a:t>
            </a:r>
            <a:r>
              <a:rPr lang="ja-JP" altLang="en-US" sz="1400" dirty="0"/>
              <a:t>年</a:t>
            </a:r>
            <a:r>
              <a:rPr lang="en-US" altLang="ja-JP" sz="1400" dirty="0"/>
              <a:t>6</a:t>
            </a:r>
            <a:r>
              <a:rPr lang="ja-JP" altLang="en-US" sz="1400" dirty="0"/>
              <a:t>月</a:t>
            </a:r>
            <a:r>
              <a:rPr lang="en-US" altLang="ja-JP" sz="1400" dirty="0"/>
              <a:t>〜</a:t>
            </a:r>
            <a:r>
              <a:rPr lang="ja-JP" altLang="en-US" sz="1400" dirty="0"/>
              <a:t>）</a:t>
            </a:r>
            <a:r>
              <a:rPr lang="en-US" altLang="ja-JP" sz="1400" dirty="0"/>
              <a:t>			</a:t>
            </a:r>
            <a:r>
              <a:rPr lang="ja-JP" altLang="en-US" sz="1400" dirty="0"/>
              <a:t>等々</a:t>
            </a:r>
            <a:endParaRPr kumimoji="1" lang="en-US" altLang="ja-JP" sz="1400" dirty="0"/>
          </a:p>
          <a:p>
            <a:pPr marL="0" indent="0">
              <a:spcBef>
                <a:spcPts val="936"/>
              </a:spcBef>
              <a:buNone/>
            </a:pPr>
            <a:r>
              <a:rPr kumimoji="1" lang="ja-JP" altLang="en-US" sz="1400" dirty="0"/>
              <a:t>＜研究等＞</a:t>
            </a:r>
            <a:endParaRPr kumimoji="1" lang="en-US" altLang="ja-JP" sz="1400" dirty="0"/>
          </a:p>
          <a:p>
            <a:pPr marL="673100" indent="-271463"/>
            <a:r>
              <a:rPr lang="ja-JP" altLang="en-US" sz="1400" dirty="0"/>
              <a:t>３０年以上情報セキュリティの研究に取り組んできた。特にデジタルデータの証拠性を確保するための技術であるデジタル・フォレンジッや、</a:t>
            </a:r>
            <a:r>
              <a:rPr lang="en-US" altLang="ja-JP" sz="1400" dirty="0"/>
              <a:t>IT</a:t>
            </a:r>
            <a:r>
              <a:rPr lang="ja-JP" altLang="en-US" sz="1400" dirty="0"/>
              <a:t>システムの安全性を広く評価しリスクコミュニケーションに基づき対策案の最適な組み合わせに関する合意形成を支援する</a:t>
            </a:r>
            <a:r>
              <a:rPr lang="en-US" altLang="ja-JP" sz="1400" dirty="0"/>
              <a:t>IT</a:t>
            </a:r>
            <a:r>
              <a:rPr lang="ja-JP" altLang="en-US" sz="1400" dirty="0"/>
              <a:t>リスク学については、先駆的に研究を実施してきており、国際学会においてキーノートスピーチを依頼されたり、これらに関する書物も数多く執筆している。また「デジタル・フォレンジックならびにＩＴリスク学の研究開発」は　偉業「情報セキュリティ に対する総合的対策」 として電子情報通信学会マイルストーンに選定され</a:t>
            </a:r>
            <a:r>
              <a:rPr lang="en-US" altLang="ja-JP" sz="1400" dirty="0"/>
              <a:t>2017</a:t>
            </a:r>
            <a:r>
              <a:rPr lang="ja-JP" altLang="en-US" sz="1400" dirty="0"/>
              <a:t>年に表彰を受けている。</a:t>
            </a:r>
            <a:endParaRPr kumimoji="1" lang="ja-JP" altLang="en-US" sz="1400" dirty="0"/>
          </a:p>
        </p:txBody>
      </p:sp>
    </p:spTree>
    <p:extLst>
      <p:ext uri="{BB962C8B-B14F-4D97-AF65-F5344CB8AC3E}">
        <p14:creationId xmlns:p14="http://schemas.microsoft.com/office/powerpoint/2010/main" val="17646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連絡会の検討テーマ</a:t>
            </a:r>
            <a:endParaRPr b="1" dirty="0">
              <a:solidFill>
                <a:schemeClr val="bg1"/>
              </a:solidFill>
              <a:latin typeface="Meiryo UI" charset="-128"/>
              <a:ea typeface="Meiryo UI" charset="-128"/>
              <a:cs typeface="Meiryo UI" charset="-128"/>
            </a:endParaRPr>
          </a:p>
        </p:txBody>
      </p:sp>
      <p:sp>
        <p:nvSpPr>
          <p:cNvPr id="2" name="正方形/長方形 1">
            <a:extLst>
              <a:ext uri="{FF2B5EF4-FFF2-40B4-BE49-F238E27FC236}">
                <a16:creationId xmlns:a16="http://schemas.microsoft.com/office/drawing/2014/main" id="{0AF3907B-6649-BA40-8BF9-8A74F9605C12}"/>
              </a:ext>
            </a:extLst>
          </p:cNvPr>
          <p:cNvSpPr/>
          <p:nvPr/>
        </p:nvSpPr>
        <p:spPr>
          <a:xfrm>
            <a:off x="234516" y="3945533"/>
            <a:ext cx="4572000" cy="1138773"/>
          </a:xfrm>
          <a:prstGeom prst="rect">
            <a:avLst/>
          </a:prstGeom>
        </p:spPr>
        <p:txBody>
          <a:bodyPr>
            <a:spAutoFit/>
          </a:bodyPr>
          <a:lstStyle/>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外部評価（</a:t>
            </a:r>
            <a:r>
              <a:rPr lang="en-US" altLang="ja-JP" sz="1600" dirty="0" err="1">
                <a:latin typeface="Meiryo UI" panose="020B0604030504040204" pitchFamily="34" charset="-128"/>
                <a:ea typeface="Meiryo UI" panose="020B0604030504040204" pitchFamily="34" charset="-128"/>
                <a:cs typeface="Meiryo UI" panose="020B0604030504040204" pitchFamily="34" charset="-128"/>
              </a:rPr>
              <a:t>Bitsight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活用に向けて）</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リスク計量</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目指すべきコンサルティング領域</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2733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4528818"/>
            <a:ext cx="2851286" cy="177990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6" name="角丸四角形 145"/>
          <p:cNvSpPr/>
          <p:nvPr/>
        </p:nvSpPr>
        <p:spPr>
          <a:xfrm>
            <a:off x="5490000" y="15624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5" name="角丸四角形 144"/>
          <p:cNvSpPr/>
          <p:nvPr/>
        </p:nvSpPr>
        <p:spPr>
          <a:xfrm>
            <a:off x="5569200" y="1530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8" name="角丸四角形 147"/>
          <p:cNvSpPr/>
          <p:nvPr/>
        </p:nvSpPr>
        <p:spPr>
          <a:xfrm>
            <a:off x="5490000" y="2682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7" name="角丸四角形 146"/>
          <p:cNvSpPr/>
          <p:nvPr/>
        </p:nvSpPr>
        <p:spPr>
          <a:xfrm>
            <a:off x="5569200" y="26496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6" name="角丸四角形 95"/>
          <p:cNvSpPr/>
          <p:nvPr/>
        </p:nvSpPr>
        <p:spPr>
          <a:xfrm>
            <a:off x="5646406" y="5076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5" name="角丸四角形 94"/>
          <p:cNvSpPr/>
          <p:nvPr/>
        </p:nvSpPr>
        <p:spPr>
          <a:xfrm>
            <a:off x="5646406" y="396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4" name="角丸四角形 93"/>
          <p:cNvSpPr/>
          <p:nvPr/>
        </p:nvSpPr>
        <p:spPr>
          <a:xfrm>
            <a:off x="5648337" y="261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6" name="角丸四角形 25"/>
          <p:cNvSpPr/>
          <p:nvPr/>
        </p:nvSpPr>
        <p:spPr>
          <a:xfrm>
            <a:off x="5648337" y="1496955"/>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r>
              <a:rPr lang="en-US" altLang="ja-JP" dirty="0"/>
              <a:t>〜</a:t>
            </a:r>
            <a:r>
              <a:rPr lang="ja-JP" altLang="en-US" dirty="0"/>
              <a:t>サイバーセキュリティの現状</a:t>
            </a:r>
            <a:r>
              <a:rPr lang="en-US" altLang="ja-JP" dirty="0"/>
              <a:t>〜</a:t>
            </a:r>
            <a:endParaRPr kumimoji="1" lang="ja-JP" altLang="en-US" dirty="0"/>
          </a:p>
        </p:txBody>
      </p:sp>
      <p:sp>
        <p:nvSpPr>
          <p:cNvPr id="98" name="角丸四角形 97"/>
          <p:cNvSpPr/>
          <p:nvPr/>
        </p:nvSpPr>
        <p:spPr>
          <a:xfrm>
            <a:off x="1328607" y="1484784"/>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9" name="角丸四角形 98"/>
          <p:cNvSpPr/>
          <p:nvPr/>
        </p:nvSpPr>
        <p:spPr>
          <a:xfrm>
            <a:off x="1317676" y="2622079"/>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7</a:t>
            </a:fld>
            <a:endParaRPr lang="en-US" altLang="ja-JP"/>
          </a:p>
        </p:txBody>
      </p:sp>
      <p:sp>
        <p:nvSpPr>
          <p:cNvPr id="101" name="角丸四角形 100"/>
          <p:cNvSpPr/>
          <p:nvPr/>
        </p:nvSpPr>
        <p:spPr>
          <a:xfrm>
            <a:off x="1317676" y="45648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2">
                    <a:lumMod val="60000"/>
                    <a:lumOff val="40000"/>
                  </a:schemeClr>
                </a:solidFill>
                <a:latin typeface="Meiryo UI" charset="-128"/>
                <a:ea typeface="Meiryo UI" charset="-128"/>
                <a:cs typeface="Meiryo UI" charset="-128"/>
              </a:rPr>
              <a:t>外部起因と同様？</a:t>
            </a:r>
            <a:endParaRPr kumimoji="1" lang="en-US" altLang="ja-JP" sz="1400" dirty="0">
              <a:solidFill>
                <a:schemeClr val="tx2">
                  <a:lumMod val="60000"/>
                  <a:lumOff val="40000"/>
                </a:schemeClr>
              </a:solidFill>
              <a:latin typeface="Meiryo UI" charset="-128"/>
              <a:ea typeface="Meiryo UI" charset="-128"/>
              <a:cs typeface="Meiryo UI" charset="-128"/>
            </a:endParaRPr>
          </a:p>
          <a:p>
            <a:pPr algn="ctr"/>
            <a:r>
              <a:rPr lang="ja-JP" altLang="en-US" sz="1400" dirty="0">
                <a:solidFill>
                  <a:schemeClr val="tx2">
                    <a:lumMod val="60000"/>
                    <a:lumOff val="40000"/>
                  </a:schemeClr>
                </a:solidFill>
                <a:latin typeface="Meiryo UI" charset="-128"/>
                <a:ea typeface="Meiryo UI" charset="-128"/>
                <a:cs typeface="Meiryo UI" charset="-128"/>
              </a:rPr>
              <a:t>内部からの</a:t>
            </a:r>
            <a:r>
              <a:rPr lang="en-US" altLang="ja-JP" sz="1400" dirty="0">
                <a:solidFill>
                  <a:schemeClr val="tx2">
                    <a:lumMod val="60000"/>
                    <a:lumOff val="40000"/>
                  </a:schemeClr>
                </a:solidFill>
                <a:latin typeface="Meiryo UI" charset="-128"/>
                <a:ea typeface="Meiryo UI" charset="-128"/>
                <a:cs typeface="Meiryo UI" charset="-128"/>
              </a:rPr>
              <a:t>ID/PW</a:t>
            </a:r>
            <a:r>
              <a:rPr lang="ja-JP" altLang="en-US" sz="1400" dirty="0">
                <a:solidFill>
                  <a:schemeClr val="tx2">
                    <a:lumMod val="60000"/>
                    <a:lumOff val="40000"/>
                  </a:schemeClr>
                </a:solidFill>
                <a:latin typeface="Meiryo UI" charset="-128"/>
                <a:ea typeface="Meiryo UI" charset="-128"/>
                <a:cs typeface="Meiryo UI" charset="-128"/>
              </a:rPr>
              <a:t>漏洩？</a:t>
            </a:r>
            <a:endParaRPr kumimoji="1" lang="ja-JP" altLang="en-US" sz="1400" dirty="0">
              <a:solidFill>
                <a:schemeClr val="tx2">
                  <a:lumMod val="60000"/>
                  <a:lumOff val="40000"/>
                </a:schemeClr>
              </a:solidFill>
              <a:latin typeface="Meiryo UI" charset="-128"/>
              <a:ea typeface="Meiryo UI" charset="-128"/>
              <a:cs typeface="Meiryo UI" charset="-128"/>
            </a:endParaRPr>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pic>
        <p:nvPicPr>
          <p:cNvPr id="19" name="図 18"/>
          <p:cNvPicPr>
            <a:picLocks noChangeAspect="1"/>
          </p:cNvPicPr>
          <p:nvPr/>
        </p:nvPicPr>
        <p:blipFill>
          <a:blip r:embed="rId10"/>
          <a:stretch>
            <a:fillRect/>
          </a:stretch>
        </p:blipFill>
        <p:spPr>
          <a:xfrm>
            <a:off x="5771518" y="1784135"/>
            <a:ext cx="1922140" cy="671968"/>
          </a:xfrm>
          <a:prstGeom prst="rect">
            <a:avLst/>
          </a:prstGeom>
        </p:spPr>
      </p:pic>
      <p:sp>
        <p:nvSpPr>
          <p:cNvPr id="90" name="テキスト ボックス 89"/>
          <p:cNvSpPr txBox="1"/>
          <p:nvPr/>
        </p:nvSpPr>
        <p:spPr>
          <a:xfrm>
            <a:off x="6217062" y="1484784"/>
            <a:ext cx="1031051" cy="276999"/>
          </a:xfrm>
          <a:prstGeom prst="rect">
            <a:avLst/>
          </a:prstGeom>
          <a:noFill/>
        </p:spPr>
        <p:txBody>
          <a:bodyPr wrap="none" rtlCol="0">
            <a:spAutoFit/>
          </a:bodyPr>
          <a:lstStyle/>
          <a:p>
            <a:r>
              <a:rPr lang="ja-JP" altLang="en-US" sz="1200">
                <a:latin typeface="Meiryo UI" charset="-128"/>
                <a:ea typeface="Meiryo UI" charset="-128"/>
                <a:cs typeface="Meiryo UI" charset="-128"/>
              </a:rPr>
              <a:t>標的型メール</a:t>
            </a:r>
            <a:endParaRPr kumimoji="1" lang="ja-JP" altLang="en-US" sz="1200" dirty="0">
              <a:latin typeface="Meiryo UI" charset="-128"/>
              <a:ea typeface="Meiryo UI" charset="-128"/>
              <a:cs typeface="Meiryo UI" charset="-128"/>
            </a:endParaRPr>
          </a:p>
        </p:txBody>
      </p:sp>
      <p:pic>
        <p:nvPicPr>
          <p:cNvPr id="21" name="図 20"/>
          <p:cNvPicPr>
            <a:picLocks noChangeAspect="1"/>
          </p:cNvPicPr>
          <p:nvPr/>
        </p:nvPicPr>
        <p:blipFill>
          <a:blip r:embed="rId11"/>
          <a:stretch>
            <a:fillRect/>
          </a:stretch>
        </p:blipFill>
        <p:spPr>
          <a:xfrm>
            <a:off x="5767659" y="2899699"/>
            <a:ext cx="1925999" cy="673317"/>
          </a:xfrm>
          <a:prstGeom prst="rect">
            <a:avLst/>
          </a:prstGeom>
        </p:spPr>
      </p:pic>
      <p:sp>
        <p:nvSpPr>
          <p:cNvPr id="91" name="テキスト ボックス 90"/>
          <p:cNvSpPr txBox="1"/>
          <p:nvPr/>
        </p:nvSpPr>
        <p:spPr>
          <a:xfrm>
            <a:off x="6244313" y="2615999"/>
            <a:ext cx="97654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ランサムウェア</a:t>
            </a:r>
            <a:endParaRPr kumimoji="1" lang="ja-JP" altLang="en-US" sz="1200" dirty="0">
              <a:latin typeface="Meiryo UI" charset="-128"/>
              <a:ea typeface="Meiryo UI" charset="-128"/>
              <a:cs typeface="Meiryo UI" charset="-128"/>
            </a:endParaRPr>
          </a:p>
        </p:txBody>
      </p:sp>
      <p:pic>
        <p:nvPicPr>
          <p:cNvPr id="24" name="図 23"/>
          <p:cNvPicPr>
            <a:picLocks noChangeAspect="1"/>
          </p:cNvPicPr>
          <p:nvPr/>
        </p:nvPicPr>
        <p:blipFill>
          <a:blip r:embed="rId12"/>
          <a:stretch>
            <a:fillRect/>
          </a:stretch>
        </p:blipFill>
        <p:spPr>
          <a:xfrm>
            <a:off x="5769755" y="4244400"/>
            <a:ext cx="1925665" cy="673200"/>
          </a:xfrm>
          <a:prstGeom prst="rect">
            <a:avLst/>
          </a:prstGeom>
        </p:spPr>
      </p:pic>
      <p:sp>
        <p:nvSpPr>
          <p:cNvPr id="92" name="テキスト ボックス 91"/>
          <p:cNvSpPr txBox="1"/>
          <p:nvPr/>
        </p:nvSpPr>
        <p:spPr>
          <a:xfrm>
            <a:off x="6330548" y="3967200"/>
            <a:ext cx="80021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内部犯行</a:t>
            </a:r>
            <a:endParaRPr kumimoji="1" lang="ja-JP" altLang="en-US" sz="1200" dirty="0">
              <a:latin typeface="Meiryo UI" charset="-128"/>
              <a:ea typeface="Meiryo UI" charset="-128"/>
              <a:cs typeface="Meiryo UI" charset="-128"/>
            </a:endParaRPr>
          </a:p>
        </p:txBody>
      </p:sp>
      <p:sp>
        <p:nvSpPr>
          <p:cNvPr id="93" name="テキスト ボックス 92"/>
          <p:cNvSpPr txBox="1"/>
          <p:nvPr/>
        </p:nvSpPr>
        <p:spPr>
          <a:xfrm>
            <a:off x="6413430" y="5076000"/>
            <a:ext cx="638316"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オペミス</a:t>
            </a:r>
            <a:endParaRPr kumimoji="1" lang="ja-JP" altLang="en-US" sz="1200" dirty="0">
              <a:latin typeface="Meiryo UI" charset="-128"/>
              <a:ea typeface="Meiryo UI" charset="-128"/>
              <a:cs typeface="Meiryo UI" charset="-128"/>
            </a:endParaRPr>
          </a:p>
        </p:txBody>
      </p:sp>
      <p:pic>
        <p:nvPicPr>
          <p:cNvPr id="25" name="図 24"/>
          <p:cNvPicPr>
            <a:picLocks noChangeAspect="1"/>
          </p:cNvPicPr>
          <p:nvPr/>
        </p:nvPicPr>
        <p:blipFill>
          <a:blip r:embed="rId13"/>
          <a:stretch>
            <a:fillRect/>
          </a:stretch>
        </p:blipFill>
        <p:spPr>
          <a:xfrm>
            <a:off x="5805870" y="5353200"/>
            <a:ext cx="1889550" cy="673200"/>
          </a:xfrm>
          <a:prstGeom prst="rect">
            <a:avLst/>
          </a:prstGeom>
        </p:spPr>
      </p:pic>
      <p:pic>
        <p:nvPicPr>
          <p:cNvPr id="27" name="図 26"/>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403648" y="1740109"/>
            <a:ext cx="1035464" cy="648000"/>
          </a:xfrm>
          <a:prstGeom prst="rect">
            <a:avLst/>
          </a:prstGeom>
        </p:spPr>
      </p:pic>
      <p:sp>
        <p:nvSpPr>
          <p:cNvPr id="104" name="テキスト ボックス 103"/>
          <p:cNvSpPr txBox="1"/>
          <p:nvPr/>
        </p:nvSpPr>
        <p:spPr>
          <a:xfrm>
            <a:off x="1589555" y="1484784"/>
            <a:ext cx="1646605" cy="276999"/>
          </a:xfrm>
          <a:prstGeom prst="rect">
            <a:avLst/>
          </a:prstGeom>
          <a:noFill/>
        </p:spPr>
        <p:txBody>
          <a:bodyPr wrap="none" rtlCol="0">
            <a:spAutoFit/>
          </a:bodyPr>
          <a:lstStyle/>
          <a:p>
            <a:r>
              <a:rPr lang="en-US" altLang="ja-JP" sz="1200" dirty="0">
                <a:latin typeface="Meiryo UI" charset="-128"/>
                <a:ea typeface="Meiryo UI" charset="-128"/>
                <a:cs typeface="Meiryo UI" charset="-128"/>
              </a:rPr>
              <a:t>GPS</a:t>
            </a:r>
            <a:r>
              <a:rPr lang="ja-JP" altLang="en-US" sz="1200" dirty="0">
                <a:latin typeface="Meiryo UI" charset="-128"/>
                <a:ea typeface="Meiryo UI" charset="-128"/>
                <a:cs typeface="Meiryo UI" charset="-128"/>
              </a:rPr>
              <a:t>・自動車ハッキング</a:t>
            </a:r>
            <a:endParaRPr kumimoji="1" lang="ja-JP" altLang="en-US" sz="1200" dirty="0">
              <a:latin typeface="Meiryo UI" charset="-128"/>
              <a:ea typeface="Meiryo UI" charset="-128"/>
              <a:cs typeface="Meiryo UI" charset="-128"/>
            </a:endParaRPr>
          </a:p>
        </p:txBody>
      </p:sp>
      <p:pic>
        <p:nvPicPr>
          <p:cNvPr id="28" name="図 27"/>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2509545" y="2925016"/>
            <a:ext cx="872710" cy="648000"/>
          </a:xfrm>
          <a:prstGeom prst="rect">
            <a:avLst/>
          </a:prstGeom>
        </p:spPr>
      </p:pic>
      <p:pic>
        <p:nvPicPr>
          <p:cNvPr id="29" name="図 28"/>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403648" y="2903086"/>
            <a:ext cx="982717" cy="648000"/>
          </a:xfrm>
          <a:prstGeom prst="rect">
            <a:avLst/>
          </a:prstGeom>
        </p:spPr>
      </p:pic>
      <p:sp>
        <p:nvSpPr>
          <p:cNvPr id="105" name="テキスト ボックス 104"/>
          <p:cNvSpPr txBox="1"/>
          <p:nvPr/>
        </p:nvSpPr>
        <p:spPr>
          <a:xfrm>
            <a:off x="1546564" y="2622079"/>
            <a:ext cx="171072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発電所などへのハッキング</a:t>
            </a:r>
            <a:endParaRPr kumimoji="1" lang="ja-JP" altLang="en-US" sz="1200" dirty="0">
              <a:latin typeface="Meiryo UI" charset="-128"/>
              <a:ea typeface="Meiryo UI" charset="-128"/>
              <a:cs typeface="Meiryo UI" charset="-128"/>
            </a:endParaRPr>
          </a:p>
        </p:txBody>
      </p:sp>
      <p:sp>
        <p:nvSpPr>
          <p:cNvPr id="30" name="正方形/長方形 29"/>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現状のサイバーセキュリティのインシデントを、「外部起因ｘ内部起因」、「サイバー空間（データ）ｘ現実（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）」の二軸図で分類。</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標的型メールやランサムウェアに代表されるサイバー攻撃が「外部</a:t>
            </a:r>
            <a:r>
              <a:rPr lang="en-US" altLang="ja-JP" sz="1200" dirty="0">
                <a:solidFill>
                  <a:schemeClr val="tx1"/>
                </a:solidFill>
                <a:latin typeface="Meiryo UI" charset="-128"/>
                <a:ea typeface="Meiryo UI" charset="-128"/>
                <a:cs typeface="Meiryo UI" charset="-128"/>
              </a:rPr>
              <a:t>X</a:t>
            </a:r>
            <a:r>
              <a:rPr lang="ja-JP" altLang="en-US" sz="1200" dirty="0">
                <a:solidFill>
                  <a:schemeClr val="tx1"/>
                </a:solidFill>
                <a:latin typeface="Meiryo UI" charset="-128"/>
                <a:ea typeface="Meiryo UI" charset="-128"/>
                <a:cs typeface="Meiryo UI" charset="-128"/>
              </a:rPr>
              <a:t>サイバー空間」に、内部犯行やオペレーションミスによる漏洩は「内部ｘサイバー空間」」にカテゴリーされ、</a:t>
            </a:r>
            <a:r>
              <a:rPr lang="en-US" altLang="ja-JP" sz="1200" dirty="0">
                <a:solidFill>
                  <a:schemeClr val="tx1"/>
                </a:solidFill>
                <a:latin typeface="Meiryo UI" charset="-128"/>
                <a:ea typeface="Meiryo UI" charset="-128"/>
                <a:cs typeface="Meiryo UI" charset="-128"/>
              </a:rPr>
              <a:t>GPS</a:t>
            </a:r>
            <a:r>
              <a:rPr lang="ja-JP" altLang="en-US" sz="1200" dirty="0">
                <a:solidFill>
                  <a:schemeClr val="tx1"/>
                </a:solidFill>
                <a:latin typeface="Meiryo UI" charset="-128"/>
                <a:ea typeface="Meiryo UI" charset="-128"/>
                <a:cs typeface="Meiryo UI" charset="-128"/>
              </a:rPr>
              <a:t>や自動車のハッキング・発電所などへのハッキングは「外部ｘ現実」に分類される。</a:t>
            </a:r>
            <a:endParaRPr kumimoji="1" lang="ja-JP" altLang="en-US" sz="1200" dirty="0">
              <a:solidFill>
                <a:schemeClr val="tx1"/>
              </a:solidFill>
              <a:latin typeface="Meiryo UI" charset="-128"/>
              <a:ea typeface="Meiryo UI" charset="-128"/>
              <a:cs typeface="Meiryo UI" charset="-128"/>
            </a:endParaRPr>
          </a:p>
        </p:txBody>
      </p:sp>
      <p:pic>
        <p:nvPicPr>
          <p:cNvPr id="1026" name="Picture 2" descr="https://s3.amazonaws.com/kdm-prod/wp-content/uploads/sites/98/2015/08/23162700/jeep-cherokee-hacked-featured-560x420.jpg">
            <a:extLst>
              <a:ext uri="{FF2B5EF4-FFF2-40B4-BE49-F238E27FC236}">
                <a16:creationId xmlns:a16="http://schemas.microsoft.com/office/drawing/2014/main" id="{945080D0-0119-9A43-9285-73A0090DD5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83768" y="1740109"/>
            <a:ext cx="864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9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4" name="角丸四角形 63"/>
          <p:cNvSpPr/>
          <p:nvPr/>
        </p:nvSpPr>
        <p:spPr>
          <a:xfrm>
            <a:off x="6928214" y="3735036"/>
            <a:ext cx="1618874" cy="1289583"/>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94" name="角丸四角形 93"/>
          <p:cNvSpPr/>
          <p:nvPr/>
        </p:nvSpPr>
        <p:spPr>
          <a:xfrm>
            <a:off x="5637676" y="1701598"/>
            <a:ext cx="2160000" cy="1018679"/>
          </a:xfrm>
          <a:prstGeom prst="roundRect">
            <a:avLst/>
          </a:prstGeom>
          <a:solidFill>
            <a:schemeClr val="accent3">
              <a:lumMod val="20000"/>
              <a:lumOff val="80000"/>
            </a:schemeClr>
          </a:solidFill>
          <a:ln>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等の外部評価サービス</a:t>
            </a:r>
            <a:endParaRPr kumimoji="1" lang="ja-JP" altLang="en-US" sz="1200" dirty="0">
              <a:solidFill>
                <a:schemeClr val="tx1"/>
              </a:solidFill>
              <a:latin typeface="Meiryo UI" charset="-128"/>
              <a:ea typeface="Meiryo UI" charset="-128"/>
              <a:cs typeface="Meiryo UI" charset="-128"/>
            </a:endParaRPr>
          </a:p>
        </p:txBody>
      </p:sp>
      <p:sp>
        <p:nvSpPr>
          <p:cNvPr id="99" name="角丸四角形 98"/>
          <p:cNvSpPr/>
          <p:nvPr/>
        </p:nvSpPr>
        <p:spPr>
          <a:xfrm>
            <a:off x="1317676" y="2084003"/>
            <a:ext cx="2168501" cy="1018679"/>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今後調査が必要</a:t>
            </a: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現状のプロジェクト</a:t>
            </a:r>
            <a:r>
              <a:rPr lang="en-US" altLang="ja-JP" dirty="0"/>
              <a:t>〜</a:t>
            </a:r>
            <a:endParaRPr kumimoji="1" lang="ja-JP" altLang="en-US" dirty="0"/>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8</a:t>
            </a:fld>
            <a:endParaRPr lang="en-US" altLang="ja-JP"/>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sp>
        <p:nvSpPr>
          <p:cNvPr id="59" name="正方形/長方形 58"/>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次に現状始動し始めているプロジェクトを同じ二軸図にマッピングする（斜線領域は調査中あるいは今後調査予定の領域）。</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en-US" altLang="ja-JP" sz="1200" dirty="0" err="1">
                <a:solidFill>
                  <a:schemeClr val="tx1"/>
                </a:solidFill>
                <a:latin typeface="Meiryo UI" charset="-128"/>
                <a:ea typeface="Meiryo UI" charset="-128"/>
                <a:cs typeface="Meiryo UI" charset="-128"/>
              </a:rPr>
              <a:t>Bitsight</a:t>
            </a:r>
            <a:r>
              <a:rPr lang="ja-JP" altLang="en-US" sz="1200" dirty="0">
                <a:solidFill>
                  <a:schemeClr val="tx1"/>
                </a:solidFill>
                <a:latin typeface="Meiryo UI" charset="-128"/>
                <a:ea typeface="Meiryo UI" charset="-128"/>
                <a:cs typeface="Meiryo UI" charset="-128"/>
              </a:rPr>
              <a:t>等の外部からの評価を行うサービスの検討は「外部起因ｘサイバー空間」に位置付けられる。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en-US" altLang="ja-JP" sz="1200" dirty="0">
                <a:solidFill>
                  <a:schemeClr val="tx1"/>
                </a:solidFill>
                <a:latin typeface="Meiryo UI" charset="-128"/>
                <a:ea typeface="Meiryo UI" charset="-128"/>
                <a:cs typeface="Meiryo UI" charset="-128"/>
              </a:rPr>
              <a:t>Verizon</a:t>
            </a:r>
            <a:r>
              <a:rPr kumimoji="1" lang="ja-JP" altLang="en-US" sz="1200" dirty="0">
                <a:solidFill>
                  <a:schemeClr val="tx1"/>
                </a:solidFill>
                <a:latin typeface="Meiryo UI" charset="-128"/>
                <a:ea typeface="Meiryo UI" charset="-128"/>
                <a:cs typeface="Meiryo UI" charset="-128"/>
              </a:rPr>
              <a:t>とのプロジェクトは、「外部＋内部起因ｘサイバー空間」に位置付けられるが、内容によっては「現実（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）」も含まれる</a:t>
            </a:r>
            <a:r>
              <a:rPr lang="ja-JP" altLang="en-US" sz="1200" dirty="0">
                <a:solidFill>
                  <a:schemeClr val="tx1"/>
                </a:solidFill>
                <a:latin typeface="Meiryo UI" charset="-128"/>
                <a:ea typeface="Meiryo UI" charset="-128"/>
                <a:cs typeface="Meiryo UI" charset="-128"/>
              </a:rPr>
              <a:t>。</a:t>
            </a:r>
            <a:endParaRPr kumimoji="1" lang="en-US" altLang="ja-JP" sz="1200" dirty="0">
              <a:solidFill>
                <a:schemeClr val="tx1"/>
              </a:solidFill>
              <a:latin typeface="Meiryo UI" charset="-128"/>
              <a:ea typeface="Meiryo UI" charset="-128"/>
              <a:cs typeface="Meiryo UI" charset="-128"/>
            </a:endParaRPr>
          </a:p>
        </p:txBody>
      </p:sp>
      <p:sp>
        <p:nvSpPr>
          <p:cNvPr id="95" name="角丸四角形 94"/>
          <p:cNvSpPr/>
          <p:nvPr/>
        </p:nvSpPr>
        <p:spPr>
          <a:xfrm>
            <a:off x="4776417" y="3159790"/>
            <a:ext cx="2079797" cy="1343191"/>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charset="-128"/>
                <a:ea typeface="Meiryo UI" charset="-128"/>
                <a:cs typeface="Meiryo UI" charset="-128"/>
              </a:rPr>
              <a:t>　　　　　　　</a:t>
            </a:r>
            <a:r>
              <a:rPr kumimoji="1" lang="ja-JP" altLang="en-US" sz="1200" dirty="0">
                <a:solidFill>
                  <a:schemeClr val="tx1"/>
                </a:solidFill>
                <a:latin typeface="Meiryo UI" charset="-128"/>
                <a:ea typeface="Meiryo UI" charset="-128"/>
                <a:cs typeface="Meiryo UI" charset="-128"/>
              </a:rPr>
              <a:t>との引受時の</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ヒアインリング項目整理</a:t>
            </a:r>
            <a:r>
              <a:rPr lang="en-US" altLang="ja-JP" sz="1200" dirty="0">
                <a:solidFill>
                  <a:schemeClr val="tx1"/>
                </a:solidFill>
                <a:latin typeface="Meiryo UI" charset="-128"/>
                <a:ea typeface="Meiryo UI" charset="-128"/>
                <a:cs typeface="Meiryo UI" charset="-128"/>
              </a:rPr>
              <a:t>PJT </a:t>
            </a:r>
            <a:endParaRPr kumimoji="1" lang="ja-JP" altLang="en-US" sz="1200" dirty="0">
              <a:solidFill>
                <a:schemeClr val="tx1"/>
              </a:solidFill>
              <a:latin typeface="Meiryo UI" charset="-128"/>
              <a:ea typeface="Meiryo UI" charset="-128"/>
              <a:cs typeface="Meiryo UI" charset="-128"/>
            </a:endParaRPr>
          </a:p>
        </p:txBody>
      </p: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2" name="角丸四角形 61"/>
          <p:cNvSpPr/>
          <p:nvPr/>
        </p:nvSpPr>
        <p:spPr>
          <a:xfrm>
            <a:off x="5223890" y="5302666"/>
            <a:ext cx="1662458" cy="655337"/>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ベンダーモニタリング</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社員モニタリング</a:t>
            </a:r>
            <a:endParaRPr kumimoji="1" lang="ja-JP" altLang="en-US" sz="1200" dirty="0">
              <a:solidFill>
                <a:schemeClr val="tx1"/>
              </a:solidFill>
              <a:latin typeface="Meiryo UI" charset="-128"/>
              <a:ea typeface="Meiryo UI" charset="-128"/>
              <a:cs typeface="Meiryo UI" charset="-128"/>
            </a:endParaRPr>
          </a:p>
        </p:txBody>
      </p:sp>
      <p:sp>
        <p:nvSpPr>
          <p:cNvPr id="65" name="角丸四角形 64"/>
          <p:cNvSpPr/>
          <p:nvPr/>
        </p:nvSpPr>
        <p:spPr>
          <a:xfrm>
            <a:off x="7133005" y="5390554"/>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66" name="角丸四角形 65"/>
          <p:cNvSpPr/>
          <p:nvPr/>
        </p:nvSpPr>
        <p:spPr>
          <a:xfrm>
            <a:off x="7133005" y="2880000"/>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en-US" altLang="ja-JP" sz="1400" dirty="0">
              <a:solidFill>
                <a:schemeClr val="tx1"/>
              </a:solidFill>
              <a:latin typeface="Meiryo UI" charset="-128"/>
              <a:ea typeface="Meiryo UI" charset="-128"/>
              <a:cs typeface="Meiryo UI" charset="-128"/>
            </a:endParaRPr>
          </a:p>
        </p:txBody>
      </p:sp>
      <p:pic>
        <p:nvPicPr>
          <p:cNvPr id="9" name="図 8"/>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6400" y="1916832"/>
            <a:ext cx="720000" cy="404286"/>
          </a:xfrm>
          <a:prstGeom prst="rect">
            <a:avLst/>
          </a:prstGeom>
        </p:spPr>
      </p:pic>
      <p:pic>
        <p:nvPicPr>
          <p:cNvPr id="10" name="図 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75200" y="2017786"/>
            <a:ext cx="720000" cy="202378"/>
          </a:xfrm>
          <a:prstGeom prst="rect">
            <a:avLst/>
          </a:prstGeom>
        </p:spPr>
      </p:pic>
      <p:pic>
        <p:nvPicPr>
          <p:cNvPr id="14" name="図 1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377651" y="4755229"/>
            <a:ext cx="720000" cy="241621"/>
          </a:xfrm>
          <a:prstGeom prst="rect">
            <a:avLst/>
          </a:prstGeom>
        </p:spPr>
      </p:pic>
      <p:pic>
        <p:nvPicPr>
          <p:cNvPr id="15" name="図 1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069870" y="3615667"/>
            <a:ext cx="720000" cy="209079"/>
          </a:xfrm>
          <a:prstGeom prst="rect">
            <a:avLst/>
          </a:prstGeom>
        </p:spPr>
      </p:pic>
      <p:pic>
        <p:nvPicPr>
          <p:cNvPr id="16" name="図 15"/>
          <p:cNvPicPr>
            <a:picLocks noChangeAspect="1"/>
          </p:cNvPicPr>
          <p:nvPr/>
        </p:nvPicPr>
        <p:blipFill>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82442" y="5615221"/>
            <a:ext cx="720000" cy="258956"/>
          </a:xfrm>
          <a:prstGeom prst="rect">
            <a:avLst/>
          </a:prstGeom>
        </p:spPr>
      </p:pic>
      <p:pic>
        <p:nvPicPr>
          <p:cNvPr id="17" name="図 16"/>
          <p:cNvPicPr>
            <a:picLocks noChangeAspect="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04048" y="3620285"/>
            <a:ext cx="720000" cy="163440"/>
          </a:xfrm>
          <a:prstGeom prst="rect">
            <a:avLst/>
          </a:prstGeom>
        </p:spPr>
      </p:pic>
      <p:pic>
        <p:nvPicPr>
          <p:cNvPr id="20" name="図 19"/>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7582442" y="3056620"/>
            <a:ext cx="720000" cy="269353"/>
          </a:xfrm>
          <a:prstGeom prst="rect">
            <a:avLst/>
          </a:prstGeom>
        </p:spPr>
      </p:pic>
    </p:spTree>
    <p:extLst>
      <p:ext uri="{BB962C8B-B14F-4D97-AF65-F5344CB8AC3E}">
        <p14:creationId xmlns:p14="http://schemas.microsoft.com/office/powerpoint/2010/main" val="1236365972"/>
      </p:ext>
    </p:extLst>
  </p:cSld>
  <p:clrMapOvr>
    <a:masterClrMapping/>
  </p:clrMapOvr>
</p:sld>
</file>

<file path=ppt/theme/theme1.xml><?xml version="1.0" encoding="utf-8"?>
<a:theme xmlns:a="http://schemas.openxmlformats.org/drawingml/2006/main" name="6[1].msad_ppt_form_eng">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6[1].msad_ppt_form_eng">
      <a:majorFont>
        <a:latin typeface="ＭＳ Ｐゴシック"/>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kumimoji="1" sz="1100" dirty="0">
            <a:latin typeface="Meiryo UI" panose="020B0604030504040204" pitchFamily="34" charset="-128"/>
            <a:ea typeface="Meiryo UI" panose="020B0604030504040204" pitchFamily="34" charset="-128"/>
            <a:cs typeface="Meiryo UI" panose="020B0604030504040204" pitchFamily="34" charset="-128"/>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spAutoFit/>
      </a:bodyPr>
      <a:lstStyle>
        <a:defPPr>
          <a:defRPr dirty="0" smtClean="0">
            <a:latin typeface="Meiryo UI" charset="-128"/>
            <a:ea typeface="Meiryo UI" charset="-128"/>
            <a:cs typeface="Meiryo UI" charset="-128"/>
          </a:defRPr>
        </a:defPPr>
      </a:lstStyle>
    </a:txDef>
  </a:objectDefaults>
  <a:extraClrSchemeLst>
    <a:extraClrScheme>
      <a:clrScheme name="6[1].msad_ppt_form_e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msad_ppt_form_e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msad_ppt_form_e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msad_ppt_form_e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msad_ppt_form_e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msad_ppt_form_e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msad_ppt_form_e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15A01428AB28E418F0A0A7B3314896A" ma:contentTypeVersion="6" ma:contentTypeDescription="新しいドキュメントを作成します。" ma:contentTypeScope="" ma:versionID="50aa18d7a31112c5f50f6a77a40279e8">
  <xsd:schema xmlns:xsd="http://www.w3.org/2001/XMLSchema" xmlns:xs="http://www.w3.org/2001/XMLSchema" xmlns:p="http://schemas.microsoft.com/office/2006/metadata/properties" xmlns:ns1="http://schemas.microsoft.com/sharepoint/v3" targetNamespace="http://schemas.microsoft.com/office/2006/metadata/properties" ma:root="true" ma:fieldsID="b3bc7b5257ee23fd26ee58bc1286e936" ns1:_="">
    <xsd:import namespace="http://schemas.microsoft.com/sharepoint/v3"/>
    <xsd:element name="properties">
      <xsd:complexType>
        <xsd:sequence>
          <xsd:element name="documentManagement">
            <xsd:complexType>
              <xsd:all>
                <xsd:element ref="ns1:_dlc_ExpireDateSaved" minOccurs="0"/>
                <xsd:element ref="ns1:_dlc_Expire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8" nillable="true" ma:displayName="元の有効期限" ma:hidden="true" ma:internalName="_dlc_ExpireDateSaved" ma:readOnly="true">
      <xsd:simpleType>
        <xsd:restriction base="dms:DateTime"/>
      </xsd:simpleType>
    </xsd:element>
    <xsd:element name="_dlc_ExpireDate" ma:index="9" nillable="true" ma:displayName="期日" ma:hidden="true" ma:internalName="_dlc_ExpireDate" ma:readOnly="true">
      <xsd:simpleType>
        <xsd:restriction base="dms:DateTime"/>
      </xsd:simpleType>
    </xsd:element>
    <xsd:element name="_dlc_Exempt" ma:index="10" nillable="true" ma:displayName="ポリシー適用除外"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0507EF12-A637-46E2-B7D8-AFD27FA83E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48474B-E60B-4BFA-8453-71A50FFA64FE}">
  <ds:schemaRefs>
    <ds:schemaRef ds:uri="http://purl.org/dc/terms/"/>
    <ds:schemaRef ds:uri="http://purl.org/dc/dcmitype/"/>
    <ds:schemaRef ds:uri="http://schemas.microsoft.com/sharepoint/v3"/>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C5A33CEC-E0AA-47D1-B62A-69DE43D7540D}">
  <ds:schemaRefs>
    <ds:schemaRef ds:uri="http://schemas.microsoft.com/sharepoint/v3/contenttype/forms"/>
  </ds:schemaRefs>
</ds:datastoreItem>
</file>

<file path=customXml/itemProps4.xml><?xml version="1.0" encoding="utf-8"?>
<ds:datastoreItem xmlns:ds="http://schemas.openxmlformats.org/officeDocument/2006/customXml" ds:itemID="{2A77F18F-0B57-4494-B1AA-B69319836338}">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14452</TotalTime>
  <Words>2279</Words>
  <Application>Microsoft Macintosh PowerPoint</Application>
  <PresentationFormat>画面に合わせる (4:3)</PresentationFormat>
  <Paragraphs>316</Paragraphs>
  <Slides>19</Slides>
  <Notes>15</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19</vt:i4>
      </vt:variant>
    </vt:vector>
  </HeadingPairs>
  <TitlesOfParts>
    <vt:vector size="31" baseType="lpstr">
      <vt:lpstr>.LucidaGrandeUI</vt:lpstr>
      <vt:lpstr>01FLOPDESIGN</vt:lpstr>
      <vt:lpstr>Meiryo UI</vt:lpstr>
      <vt:lpstr>ＭＳ Ｐゴシック</vt:lpstr>
      <vt:lpstr>ヒラギノ丸ゴ ProN W4</vt:lpstr>
      <vt:lpstr>Yu Gothic</vt:lpstr>
      <vt:lpstr>Arial</vt:lpstr>
      <vt:lpstr>Calibri</vt:lpstr>
      <vt:lpstr>Franklin Gothic Book</vt:lpstr>
      <vt:lpstr>Times New Roman</vt:lpstr>
      <vt:lpstr>Wingdings</vt:lpstr>
      <vt:lpstr>6[1].msad_ppt_form_eng</vt:lpstr>
      <vt:lpstr>サイバーセキュリティ連絡会 2018年1月30日</vt:lpstr>
      <vt:lpstr>アジェンダ</vt:lpstr>
      <vt:lpstr>自己紹介</vt:lpstr>
      <vt:lpstr>サイバーセキュリティ研究会とは</vt:lpstr>
      <vt:lpstr>サイバーセキュリティ研究会概要</vt:lpstr>
      <vt:lpstr>佐々木顧問プロフィール</vt:lpstr>
      <vt:lpstr>連絡会の検討テーマ</vt:lpstr>
      <vt:lpstr>外部評価（Bitsight活用に向けて）〜サイバーセキュリティの現状〜</vt:lpstr>
      <vt:lpstr>外部評価（Bitsight活用に向けて）　〜現状のプロジェクト〜</vt:lpstr>
      <vt:lpstr>外部評価（Bitsight活用に向けて）　〜外部評価サービスの概要〜</vt:lpstr>
      <vt:lpstr>外部評価（Bitsight活用に向けて）</vt:lpstr>
      <vt:lpstr>外部評価（Bitsight活用に向けて）</vt:lpstr>
      <vt:lpstr>リスク計量</vt:lpstr>
      <vt:lpstr>リスク計量</vt:lpstr>
      <vt:lpstr>目指すべきコンサルティング領域</vt:lpstr>
      <vt:lpstr>コンサルッティング領域</vt:lpstr>
      <vt:lpstr>次回の予定</vt:lpstr>
      <vt:lpstr>サイバーセキュリティ研究会・今後のスケジュール（案）</vt:lpstr>
      <vt:lpstr>2月、3月のカレンダー</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三井住友海上火災保険株式会社</dc:creator>
  <cp:lastModifiedBy>土井剛</cp:lastModifiedBy>
  <cp:revision>217</cp:revision>
  <cp:lastPrinted>2016-06-01T07:45:52Z</cp:lastPrinted>
  <dcterms:created xsi:type="dcterms:W3CDTF">2016-06-01T01:27:20Z</dcterms:created>
  <dcterms:modified xsi:type="dcterms:W3CDTF">2018-01-29T10:15:21Z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RetentionFormula">
    <vt:lpwstr/>
  </property>
  <property fmtid="{D5CDD505-2E9C-101B-9397-08002B2CF9AE}" pid="3" name="_dlc_policyId">
    <vt:lpwstr>/sites/H1N/private-site/DocLib/11ＩＣＴ_40お客さま以外</vt:lpwstr>
  </property>
</Properties>
</file>